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drawings/drawing3.xml" ContentType="application/vnd.openxmlformats-officedocument.drawingml.chartshape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drawings/drawing4.xml" ContentType="application/vnd.openxmlformats-officedocument.drawingml.chartshapes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drawings/drawing5.xml" ContentType="application/vnd.openxmlformats-officedocument.drawingml.chartshapes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9.xml" ContentType="application/vnd.openxmlformats-officedocument.themeOverride+xml"/>
  <Override PartName="/ppt/drawings/drawing6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25"/>
  </p:notesMasterIdLst>
  <p:handoutMasterIdLst>
    <p:handoutMasterId r:id="rId26"/>
  </p:handoutMasterIdLst>
  <p:sldIdLst>
    <p:sldId id="265" r:id="rId2"/>
    <p:sldId id="340" r:id="rId3"/>
    <p:sldId id="357" r:id="rId4"/>
    <p:sldId id="336" r:id="rId5"/>
    <p:sldId id="344" r:id="rId6"/>
    <p:sldId id="324" r:id="rId7"/>
    <p:sldId id="351" r:id="rId8"/>
    <p:sldId id="350" r:id="rId9"/>
    <p:sldId id="333" r:id="rId10"/>
    <p:sldId id="352" r:id="rId11"/>
    <p:sldId id="327" r:id="rId12"/>
    <p:sldId id="328" r:id="rId13"/>
    <p:sldId id="353" r:id="rId14"/>
    <p:sldId id="329" r:id="rId15"/>
    <p:sldId id="354" r:id="rId16"/>
    <p:sldId id="332" r:id="rId17"/>
    <p:sldId id="343" r:id="rId18"/>
    <p:sldId id="323" r:id="rId19"/>
    <p:sldId id="345" r:id="rId20"/>
    <p:sldId id="346" r:id="rId21"/>
    <p:sldId id="355" r:id="rId22"/>
    <p:sldId id="356" r:id="rId23"/>
    <p:sldId id="330" r:id="rId24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kcja domyślna" id="{BF29D79D-9091-48A5-BA5F-50C37D1FA23F}">
          <p14:sldIdLst>
            <p14:sldId id="265"/>
            <p14:sldId id="340"/>
            <p14:sldId id="357"/>
            <p14:sldId id="336"/>
            <p14:sldId id="344"/>
            <p14:sldId id="324"/>
            <p14:sldId id="351"/>
            <p14:sldId id="350"/>
            <p14:sldId id="333"/>
            <p14:sldId id="352"/>
            <p14:sldId id="327"/>
            <p14:sldId id="328"/>
            <p14:sldId id="353"/>
            <p14:sldId id="329"/>
            <p14:sldId id="354"/>
            <p14:sldId id="332"/>
            <p14:sldId id="343"/>
            <p14:sldId id="323"/>
            <p14:sldId id="345"/>
            <p14:sldId id="346"/>
            <p14:sldId id="355"/>
            <p14:sldId id="356"/>
            <p14:sldId id="330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E6C12"/>
    <a:srgbClr val="FEDB9C"/>
    <a:srgbClr val="97CC00"/>
    <a:srgbClr val="9AD000"/>
    <a:srgbClr val="FBF5D1"/>
    <a:srgbClr val="FFFFA3"/>
    <a:srgbClr val="FFED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58" autoAdjust="0"/>
    <p:restoredTop sz="96357" autoAdjust="0"/>
  </p:normalViewPr>
  <p:slideViewPr>
    <p:cSldViewPr snapToGrid="0">
      <p:cViewPr varScale="1">
        <p:scale>
          <a:sx n="58" d="100"/>
          <a:sy n="58" d="100"/>
        </p:scale>
        <p:origin x="102" y="1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10.xml"/><Relationship Id="rId1" Type="http://schemas.microsoft.com/office/2011/relationships/chartStyle" Target="style10.xml"/><Relationship Id="rId5" Type="http://schemas.openxmlformats.org/officeDocument/2006/relationships/chartUserShapes" Target="../drawings/drawing6.xml"/><Relationship Id="rId4" Type="http://schemas.openxmlformats.org/officeDocument/2006/relationships/package" Target="../embeddings/Microsoft_Excel_Worksheet9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5" Type="http://schemas.openxmlformats.org/officeDocument/2006/relationships/chartUserShapes" Target="../drawings/drawing2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5" Type="http://schemas.openxmlformats.org/officeDocument/2006/relationships/chartUserShapes" Target="../drawings/drawing3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5" Type="http://schemas.openxmlformats.org/officeDocument/2006/relationships/chartUserShapes" Target="../drawings/drawing4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5" Type="http://schemas.openxmlformats.org/officeDocument/2006/relationships/chartUserShapes" Target="../drawings/drawing5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7002938844626487E-2"/>
          <c:y val="2.5344996748873718E-2"/>
          <c:w val="0.91604723865493465"/>
          <c:h val="0.84318722133203283"/>
        </c:manualLayout>
      </c:layout>
      <c:barChart>
        <c:barDir val="col"/>
        <c:grouping val="clustered"/>
        <c:varyColors val="0"/>
        <c:ser>
          <c:idx val="0"/>
          <c:order val="0"/>
          <c:tx>
            <c:v>Alokacja IP ZIT 2014-2020</c:v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EE6-4F08-80E6-460FC56563CE}"/>
              </c:ext>
            </c:extLst>
          </c:dPt>
          <c:dPt>
            <c:idx val="1"/>
            <c:invertIfNegative val="0"/>
            <c:bubble3D val="0"/>
            <c:spPr>
              <a:solidFill>
                <a:srgbClr val="F7BC5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EE6-4F08-80E6-460FC56563CE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EE6-4F08-80E6-460FC56563CE}"/>
              </c:ext>
            </c:extLst>
          </c:dPt>
          <c:dPt>
            <c:idx val="3"/>
            <c:invertIfNegative val="0"/>
            <c:bubble3D val="0"/>
            <c:spPr>
              <a:solidFill>
                <a:srgbClr val="B3079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3EE6-4F08-80E6-460FC56563CE}"/>
              </c:ext>
            </c:extLst>
          </c:dPt>
          <c:dPt>
            <c:idx val="4"/>
            <c:invertIfNegative val="0"/>
            <c:bubble3D val="0"/>
            <c:spPr>
              <a:solidFill>
                <a:srgbClr val="F4EE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3EE6-4F08-80E6-460FC56563CE}"/>
              </c:ext>
            </c:extLst>
          </c:dPt>
          <c:dPt>
            <c:idx val="5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3EE6-4F08-80E6-460FC56563CE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tx2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3EE6-4F08-80E6-460FC56563C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'Slajd 3 - ogólna alokacja '!$S$3:$S$8</c:f>
              <c:strCache>
                <c:ptCount val="6"/>
                <c:pt idx="0">
                  <c:v>1.8 Przedsiębiorczość</c:v>
                </c:pt>
                <c:pt idx="1">
                  <c:v>1.12 Strefy ekonomiczne</c:v>
                </c:pt>
                <c:pt idx="2">
                  <c:v>2.3 Transport niskoemisyjny </c:v>
                </c:pt>
                <c:pt idx="3">
                  <c:v>5.3 Drogi</c:v>
                </c:pt>
                <c:pt idx="4">
                  <c:v>8.4 Przedszkola, szkolnictwo ogólne</c:v>
                </c:pt>
                <c:pt idx="5">
                  <c:v>8.8 Szkolnictwo zawodowe</c:v>
                </c:pt>
              </c:strCache>
            </c:strRef>
          </c:cat>
          <c:val>
            <c:numRef>
              <c:f>'Slajd 3 - ogólna alokacja '!$T$3:$T$8</c:f>
              <c:numCache>
                <c:formatCode>#,##0.00</c:formatCode>
                <c:ptCount val="6"/>
                <c:pt idx="0">
                  <c:v>19000000</c:v>
                </c:pt>
                <c:pt idx="1">
                  <c:v>43940000</c:v>
                </c:pt>
                <c:pt idx="2">
                  <c:v>65910000</c:v>
                </c:pt>
                <c:pt idx="3">
                  <c:v>17576000</c:v>
                </c:pt>
                <c:pt idx="4">
                  <c:v>16809411.760000002</c:v>
                </c:pt>
                <c:pt idx="5">
                  <c:v>8404705.8800000008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3EE6-4F08-80E6-460FC56563CE}"/>
            </c:ext>
          </c:extLst>
        </c:ser>
        <c:ser>
          <c:idx val="1"/>
          <c:order val="1"/>
          <c:tx>
            <c:v> Wartość dofinansowania rekomendowanych wniosków </c:v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3EE6-4F08-80E6-460FC56563CE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3EE6-4F08-80E6-460FC56563CE}"/>
              </c:ext>
            </c:extLst>
          </c:dPt>
          <c:dPt>
            <c:idx val="3"/>
            <c:invertIfNegative val="0"/>
            <c:bubble3D val="0"/>
            <c:spPr>
              <a:solidFill>
                <a:srgbClr val="FFC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2-3EE6-4F08-80E6-460FC56563CE}"/>
              </c:ext>
            </c:extLst>
          </c:dPt>
          <c:dPt>
            <c:idx val="4"/>
            <c:invertIfNegative val="0"/>
            <c:bubble3D val="0"/>
            <c:spPr>
              <a:solidFill>
                <a:srgbClr val="F9FEC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4-3EE6-4F08-80E6-460FC56563CE}"/>
              </c:ext>
            </c:extLst>
          </c:dPt>
          <c:dPt>
            <c:idx val="5"/>
            <c:invertIfNegative val="0"/>
            <c:bubble3D val="0"/>
            <c:spPr>
              <a:solidFill>
                <a:srgbClr val="8BE2F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6-3EE6-4F08-80E6-460FC56563CE}"/>
              </c:ext>
            </c:extLst>
          </c:dPt>
          <c:dLbls>
            <c:dLbl>
              <c:idx val="0"/>
              <c:layout>
                <c:manualLayout>
                  <c:x val="1.5289609500965532E-2"/>
                  <c:y val="-6.912271840602007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3EE6-4F08-80E6-460FC56563CE}"/>
                </c:ext>
              </c:extLst>
            </c:dLbl>
            <c:dLbl>
              <c:idx val="3"/>
              <c:layout>
                <c:manualLayout>
                  <c:x val="1.0587312398243006E-2"/>
                  <c:y val="-2.304090613533974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3EE6-4F08-80E6-460FC56563CE}"/>
                </c:ext>
              </c:extLst>
            </c:dLbl>
            <c:dLbl>
              <c:idx val="5"/>
              <c:layout>
                <c:manualLayout>
                  <c:x val="7.9404842986822554E-3"/>
                  <c:y val="-8.4482346548969227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3EE6-4F08-80E6-460FC56563C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2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'Slajd 3 - ogólna alokacja '!$S$3:$S$8</c:f>
              <c:strCache>
                <c:ptCount val="6"/>
                <c:pt idx="0">
                  <c:v>1.8 Przedsiębiorczość</c:v>
                </c:pt>
                <c:pt idx="1">
                  <c:v>1.12 Strefy ekonomiczne</c:v>
                </c:pt>
                <c:pt idx="2">
                  <c:v>2.3 Transport niskoemisyjny </c:v>
                </c:pt>
                <c:pt idx="3">
                  <c:v>5.3 Drogi</c:v>
                </c:pt>
                <c:pt idx="4">
                  <c:v>8.4 Przedszkola, szkolnictwo ogólne</c:v>
                </c:pt>
                <c:pt idx="5">
                  <c:v>8.8 Szkolnictwo zawodowe</c:v>
                </c:pt>
              </c:strCache>
            </c:strRef>
          </c:cat>
          <c:val>
            <c:numRef>
              <c:f>'Slajd 3 - ogólna alokacja '!$U$3:$U$8</c:f>
              <c:numCache>
                <c:formatCode>#,##0.00</c:formatCode>
                <c:ptCount val="6"/>
                <c:pt idx="0">
                  <c:v>12206937.189999999</c:v>
                </c:pt>
                <c:pt idx="1">
                  <c:v>13533789.880000001</c:v>
                </c:pt>
                <c:pt idx="2">
                  <c:v>37009678.549999997</c:v>
                </c:pt>
                <c:pt idx="3">
                  <c:v>5080376.5</c:v>
                </c:pt>
                <c:pt idx="4">
                  <c:v>13046048.130000001</c:v>
                </c:pt>
                <c:pt idx="5">
                  <c:v>5468871.5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3EE6-4F08-80E6-460FC56563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281241488"/>
        <c:axId val="281241816"/>
      </c:barChart>
      <c:catAx>
        <c:axId val="281241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281241816"/>
        <c:crosses val="autoZero"/>
        <c:auto val="1"/>
        <c:lblAlgn val="ctr"/>
        <c:lblOffset val="100"/>
        <c:noMultiLvlLbl val="0"/>
      </c:catAx>
      <c:valAx>
        <c:axId val="2812418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281241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4">
    <c:autoUpdate val="0"/>
  </c:externalData>
  <c:userShapes r:id="rId5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9266812786637651E-2"/>
          <c:y val="2.5295222280484909E-2"/>
          <c:w val="0.9268668683717638"/>
          <c:h val="0.636089564283091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Arkusz1!$G$14</c:f>
              <c:strCache>
                <c:ptCount val="1"/>
                <c:pt idx="0">
                  <c:v>Liczba szkół i placówek kształcenia zawodowego doposażonych w sprzęt i materiały dydaktyczne niezbędne do realizacji kształcenia zawodowego;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Arkusz1!$H$14</c:f>
              <c:numCache>
                <c:formatCode>0%</c:formatCode>
                <c:ptCount val="1"/>
                <c:pt idx="0">
                  <c:v>2.67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F96-4E09-94B8-465CE5127F6C}"/>
            </c:ext>
          </c:extLst>
        </c:ser>
        <c:ser>
          <c:idx val="1"/>
          <c:order val="1"/>
          <c:tx>
            <c:strRef>
              <c:f>Arkusz1!$G$15</c:f>
              <c:strCache>
                <c:ptCount val="1"/>
                <c:pt idx="0">
                  <c:v>Liczba osób uczestniczących w pozaszkolnych formach kształcenia w programie;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Arkusz1!$H$15</c:f>
              <c:numCache>
                <c:formatCode>0%</c:formatCode>
                <c:ptCount val="1"/>
                <c:pt idx="0">
                  <c:v>1.28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F96-4E09-94B8-465CE5127F6C}"/>
            </c:ext>
          </c:extLst>
        </c:ser>
        <c:ser>
          <c:idx val="2"/>
          <c:order val="2"/>
          <c:tx>
            <c:strRef>
              <c:f>Arkusz1!$G$16</c:f>
              <c:strCache>
                <c:ptCount val="1"/>
                <c:pt idx="0">
                  <c:v>Liczba uczniów szkół i placówek kształcenia zawodowego uczestniczących w stażach i praktykach u pracodawcy;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Arkusz1!$H$16</c:f>
              <c:numCache>
                <c:formatCode>0%</c:formatCode>
                <c:ptCount val="1"/>
                <c:pt idx="0">
                  <c:v>0.88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F96-4E09-94B8-465CE5127F6C}"/>
            </c:ext>
          </c:extLst>
        </c:ser>
        <c:ser>
          <c:idx val="3"/>
          <c:order val="3"/>
          <c:tx>
            <c:strRef>
              <c:f>Arkusz1!$G$17</c:f>
              <c:strCache>
                <c:ptCount val="1"/>
                <c:pt idx="0">
                  <c:v>Liczba nauczycieli kształcenia zawodowego oraz instruktorów praktycznej nauki zawodu objętych wsparciem w programie;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Arkusz1!$H$17</c:f>
              <c:numCache>
                <c:formatCode>0%</c:formatCode>
                <c:ptCount val="1"/>
                <c:pt idx="0">
                  <c:v>0.98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F96-4E09-94B8-465CE5127F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91891968"/>
        <c:axId val="294088912"/>
      </c:barChart>
      <c:catAx>
        <c:axId val="2918919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94088912"/>
        <c:crosses val="autoZero"/>
        <c:auto val="1"/>
        <c:lblAlgn val="ctr"/>
        <c:lblOffset val="100"/>
        <c:noMultiLvlLbl val="0"/>
      </c:catAx>
      <c:valAx>
        <c:axId val="2940889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291891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8618920694394374E-3"/>
          <c:y val="0.6994371939243812"/>
          <c:w val="0.97192211788005012"/>
          <c:h val="0.2508210811696824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4">
    <c:autoUpdate val="0"/>
  </c:externalData>
  <c:userShapes r:id="rId5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j-ea"/>
                <a:cs typeface="+mj-cs"/>
              </a:defRPr>
            </a:pPr>
            <a:r>
              <a:rPr lang="pl-PL" sz="1600" b="1">
                <a:latin typeface="Calibri" panose="020F0502020204030204" pitchFamily="34" charset="0"/>
              </a:rPr>
              <a:t>Projekty pozakonkursowe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+mj-ea"/>
              <a:cs typeface="+mj-cs"/>
            </a:defRPr>
          </a:pPr>
          <a:endParaRPr lang="pl-PL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v>Wnioski planowane do złożenia</c:v>
          </c:tx>
          <c:spPr>
            <a:solidFill>
              <a:schemeClr val="accent6">
                <a:tint val="77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'liczba wniosków '!$TB$3:$TB$5</c:f>
              <c:strCache>
                <c:ptCount val="3"/>
                <c:pt idx="0">
                  <c:v>Działanie 1.12</c:v>
                </c:pt>
                <c:pt idx="1">
                  <c:v>Działanie 2.3</c:v>
                </c:pt>
                <c:pt idx="2">
                  <c:v>Działanie 5.3</c:v>
                </c:pt>
              </c:strCache>
            </c:strRef>
          </c:cat>
          <c:val>
            <c:numRef>
              <c:f>'liczba wniosków '!$TC$3:$TC$5</c:f>
              <c:numCache>
                <c:formatCode>General</c:formatCode>
                <c:ptCount val="3"/>
                <c:pt idx="0">
                  <c:v>3</c:v>
                </c:pt>
                <c:pt idx="1">
                  <c:v>17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55-46C0-AB9E-307D9D07E566}"/>
            </c:ext>
          </c:extLst>
        </c:ser>
        <c:ser>
          <c:idx val="1"/>
          <c:order val="1"/>
          <c:tx>
            <c:v>Wnioski złożone</c:v>
          </c:tx>
          <c:spPr>
            <a:solidFill>
              <a:schemeClr val="accent6">
                <a:shade val="76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'liczba wniosków '!$TB$3:$TB$5</c:f>
              <c:strCache>
                <c:ptCount val="3"/>
                <c:pt idx="0">
                  <c:v>Działanie 1.12</c:v>
                </c:pt>
                <c:pt idx="1">
                  <c:v>Działanie 2.3</c:v>
                </c:pt>
                <c:pt idx="2">
                  <c:v>Działanie 5.3</c:v>
                </c:pt>
              </c:strCache>
            </c:strRef>
          </c:cat>
          <c:val>
            <c:numRef>
              <c:f>'liczba wniosków '!$TD$3:$TD$5</c:f>
              <c:numCache>
                <c:formatCode>General</c:formatCode>
                <c:ptCount val="3"/>
                <c:pt idx="0">
                  <c:v>2</c:v>
                </c:pt>
                <c:pt idx="1">
                  <c:v>15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D55-46C0-AB9E-307D9D07E566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69"/>
        <c:axId val="182941760"/>
        <c:axId val="326487792"/>
      </c:barChart>
      <c:catAx>
        <c:axId val="1829417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pl-PL"/>
          </a:p>
        </c:txPr>
        <c:crossAx val="326487792"/>
        <c:crosses val="autoZero"/>
        <c:auto val="1"/>
        <c:lblAlgn val="ctr"/>
        <c:lblOffset val="100"/>
        <c:noMultiLvlLbl val="0"/>
      </c:catAx>
      <c:valAx>
        <c:axId val="3264877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829417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'wskaźniki pozakon'!$E$49</c:f>
              <c:strCache>
                <c:ptCount val="1"/>
                <c:pt idx="0">
                  <c:v>5.3 długość przebudowanych dróg powiatowych [km]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'wskaźniki pozakon'!$F$49</c:f>
              <c:numCache>
                <c:formatCode>0%</c:formatCode>
                <c:ptCount val="1"/>
                <c:pt idx="0">
                  <c:v>0.43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51-4FE9-A28D-3603DD7104EE}"/>
            </c:ext>
          </c:extLst>
        </c:ser>
        <c:ser>
          <c:idx val="1"/>
          <c:order val="1"/>
          <c:tx>
            <c:strRef>
              <c:f>'wskaźniki pozakon'!$E$50</c:f>
              <c:strCache>
                <c:ptCount val="1"/>
                <c:pt idx="0">
                  <c:v>1.12 powierzchnia przygotowanych terenów inwestycyjnych [ha]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'wskaźniki pozakon'!$F$50</c:f>
              <c:numCache>
                <c:formatCode>0%</c:formatCode>
                <c:ptCount val="1"/>
                <c:pt idx="0">
                  <c:v>0.84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E51-4FE9-A28D-3603DD7104EE}"/>
            </c:ext>
          </c:extLst>
        </c:ser>
        <c:ser>
          <c:idx val="2"/>
          <c:order val="2"/>
          <c:tx>
            <c:strRef>
              <c:f>'wskaźniki pozakon'!$E$51</c:f>
              <c:strCache>
                <c:ptCount val="1"/>
                <c:pt idx="0">
                  <c:v>1.12 liczba inwestycji zlokalizowannych na przygotwanych terenach inwestycyjnych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'wskaźniki pozakon'!$F$51</c:f>
              <c:numCache>
                <c:formatCode>0%</c:formatCode>
                <c:ptCount val="1"/>
                <c:pt idx="0">
                  <c:v>0.78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E51-4FE9-A28D-3603DD7104EE}"/>
            </c:ext>
          </c:extLst>
        </c:ser>
        <c:ser>
          <c:idx val="3"/>
          <c:order val="3"/>
          <c:tx>
            <c:strRef>
              <c:f>'wskaźniki pozakon'!$E$52</c:f>
              <c:strCache>
                <c:ptCount val="1"/>
                <c:pt idx="0">
                  <c:v>1.12 wartość inwestycji zlokalizowanych na przygotwanych terenach [zł]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'wskaźniki pozakon'!$F$52</c:f>
              <c:numCache>
                <c:formatCode>0%</c:formatCode>
                <c:ptCount val="1"/>
                <c:pt idx="0">
                  <c:v>0.74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E51-4FE9-A28D-3603DD7104E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461067536"/>
        <c:axId val="461072456"/>
      </c:barChart>
      <c:catAx>
        <c:axId val="4610675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61072456"/>
        <c:crosses val="autoZero"/>
        <c:auto val="1"/>
        <c:lblAlgn val="ctr"/>
        <c:lblOffset val="100"/>
        <c:noMultiLvlLbl val="0"/>
      </c:catAx>
      <c:valAx>
        <c:axId val="4610724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61067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4">
    <c:autoUpdate val="0"/>
  </c:externalData>
  <c:userShapes r:id="rId5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'wskaźniki pozakon'!$E$49</c:f>
              <c:strCache>
                <c:ptCount val="1"/>
                <c:pt idx="0">
                  <c:v>długość dróg dla rowerów [km]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'wskaźniki pozakon'!$F$49</c:f>
              <c:numCache>
                <c:formatCode>0%</c:formatCode>
                <c:ptCount val="1"/>
                <c:pt idx="0">
                  <c:v>0.92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7BC-41F6-BBFC-21EB606EFEEA}"/>
            </c:ext>
          </c:extLst>
        </c:ser>
        <c:ser>
          <c:idx val="1"/>
          <c:order val="1"/>
          <c:tx>
            <c:strRef>
              <c:f>'wskaźniki pozakon'!$E$50</c:f>
              <c:strCache>
                <c:ptCount val="1"/>
                <c:pt idx="0">
                  <c:v>liczba zakupionych jednostek taboru pasażerskiego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'wskaźniki pozakon'!$F$50</c:f>
              <c:numCache>
                <c:formatCode>0%</c:formatCode>
                <c:ptCount val="1"/>
                <c:pt idx="0">
                  <c:v>0.96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7BC-41F6-BBFC-21EB606EFEEA}"/>
            </c:ext>
          </c:extLst>
        </c:ser>
        <c:ser>
          <c:idx val="2"/>
          <c:order val="2"/>
          <c:tx>
            <c:strRef>
              <c:f>'wskaźniki pozakon'!$E$51</c:f>
              <c:strCache>
                <c:ptCount val="1"/>
                <c:pt idx="0">
                  <c:v>liczba wybudowanych zintegrowanych węzłów przesiadkowych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'wskaźniki pozakon'!$F$51</c:f>
              <c:numCache>
                <c:formatCode>0%</c:formatCode>
                <c:ptCount val="1"/>
                <c:pt idx="0">
                  <c:v>0.67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7BC-41F6-BBFC-21EB606EFEEA}"/>
            </c:ext>
          </c:extLst>
        </c:ser>
        <c:ser>
          <c:idx val="3"/>
          <c:order val="3"/>
          <c:tx>
            <c:strRef>
              <c:f>'wskaźniki pozakon'!$E$52</c:f>
              <c:strCache>
                <c:ptCount val="1"/>
                <c:pt idx="0">
                  <c:v>Szacowany roczny spadek emisji gazów cieplarnianych [ton CO2]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8304702124212176E-3"/>
                  <c:y val="9.223583104211416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7BC-41F6-BBFC-21EB606EFEE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5="http://schemas.microsoft.com/office/drawing/2012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'wskaźniki pozakon'!$F$52</c:f>
              <c:numCache>
                <c:formatCode>0%</c:formatCode>
                <c:ptCount val="1"/>
                <c:pt idx="0">
                  <c:v>0.86</c:v>
                </c:pt>
              </c:numCache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3-F7BC-41F6-BBFC-21EB606EFEEA}"/>
            </c:ext>
          </c:extLst>
        </c:ser>
        <c:ser>
          <c:idx val="4"/>
          <c:order val="4"/>
          <c:tx>
            <c:strRef>
              <c:f>'wskaźniki pozakon'!$E$53</c:f>
              <c:strCache>
                <c:ptCount val="1"/>
                <c:pt idx="0">
                  <c:v>liczba zainstalowanych inteligentnych systemów transportowych 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'wskaźniki pozakon'!$F$53</c:f>
              <c:numCache>
                <c:formatCode>0%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7BC-41F6-BBFC-21EB606EFEE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461067536"/>
        <c:axId val="461072456"/>
        <c:extLst/>
      </c:barChart>
      <c:catAx>
        <c:axId val="4610675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61072456"/>
        <c:crosses val="autoZero"/>
        <c:auto val="1"/>
        <c:lblAlgn val="ctr"/>
        <c:lblOffset val="100"/>
        <c:noMultiLvlLbl val="0"/>
      </c:catAx>
      <c:valAx>
        <c:axId val="461072456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61067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4">
    <c:autoUpdate val="0"/>
  </c:externalData>
  <c:userShapes r:id="rId5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0"/>
              <a:t>Proje</a:t>
            </a:r>
            <a:r>
              <a:rPr lang="pl-PL" b="0"/>
              <a:t>k</a:t>
            </a:r>
            <a:r>
              <a:rPr lang="en-US" b="0"/>
              <a:t>ty konkursowe </a:t>
            </a:r>
          </a:p>
        </c:rich>
      </c:tx>
      <c:layout>
        <c:manualLayout>
          <c:xMode val="edge"/>
          <c:yMode val="edge"/>
          <c:x val="0.29238888888888886"/>
          <c:y val="2.77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v>Wnioski złożone</c:v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'liczba wniosków '!$TB$22:$TB$24</c:f>
              <c:strCache>
                <c:ptCount val="3"/>
                <c:pt idx="0">
                  <c:v>Działanie 1.8</c:v>
                </c:pt>
                <c:pt idx="1">
                  <c:v>Działanie 8.4</c:v>
                </c:pt>
                <c:pt idx="2">
                  <c:v>Działanie 8.8</c:v>
                </c:pt>
              </c:strCache>
            </c:strRef>
          </c:cat>
          <c:val>
            <c:numRef>
              <c:f>'liczba wniosków '!$TC$22:$TC$24</c:f>
              <c:numCache>
                <c:formatCode>General</c:formatCode>
                <c:ptCount val="3"/>
                <c:pt idx="0">
                  <c:v>38</c:v>
                </c:pt>
                <c:pt idx="1">
                  <c:v>18</c:v>
                </c:pt>
                <c:pt idx="2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34A-4490-8C3E-ECBFBE941F26}"/>
            </c:ext>
          </c:extLst>
        </c:ser>
        <c:ser>
          <c:idx val="1"/>
          <c:order val="1"/>
          <c:tx>
            <c:v>Wnioski rekomendowane do dofinansowania </c:v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'liczba wniosków '!$TB$22:$TB$24</c:f>
              <c:strCache>
                <c:ptCount val="3"/>
                <c:pt idx="0">
                  <c:v>Działanie 1.8</c:v>
                </c:pt>
                <c:pt idx="1">
                  <c:v>Działanie 8.4</c:v>
                </c:pt>
                <c:pt idx="2">
                  <c:v>Działanie 8.8</c:v>
                </c:pt>
              </c:strCache>
            </c:strRef>
          </c:cat>
          <c:val>
            <c:numRef>
              <c:f>'liczba wniosków '!$TD$22:$TD$24</c:f>
              <c:numCache>
                <c:formatCode>General</c:formatCode>
                <c:ptCount val="3"/>
                <c:pt idx="0">
                  <c:v>19</c:v>
                </c:pt>
                <c:pt idx="1">
                  <c:v>11</c:v>
                </c:pt>
                <c:pt idx="2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34A-4490-8C3E-ECBFBE941F26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15"/>
        <c:overlap val="-20"/>
        <c:axId val="157139376"/>
        <c:axId val="157139704"/>
      </c:barChart>
      <c:catAx>
        <c:axId val="1571393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57139704"/>
        <c:crosses val="autoZero"/>
        <c:auto val="1"/>
        <c:lblAlgn val="ctr"/>
        <c:lblOffset val="100"/>
        <c:noMultiLvlLbl val="0"/>
      </c:catAx>
      <c:valAx>
        <c:axId val="1571397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57139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8"/>
          <c:order val="8"/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9D39-4576-91CF-6832EBE4BD0C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9D39-4576-91CF-6832EBE4BD0C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9D39-4576-91CF-6832EBE4BD0C}"/>
              </c:ext>
            </c:extLst>
          </c:dPt>
          <c:dLbls>
            <c:dLbl>
              <c:idx val="0"/>
              <c:layout>
                <c:manualLayout>
                  <c:x val="1.06951871657754E-2"/>
                  <c:y val="-4.34782608695652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D39-4576-91CF-6832EBE4BD0C}"/>
                </c:ext>
              </c:extLst>
            </c:dLbl>
            <c:dLbl>
              <c:idx val="1"/>
              <c:layout>
                <c:manualLayout>
                  <c:x val="2.3172905525846638E-2"/>
                  <c:y val="-3.913032066643849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2201496203348906E-2"/>
                      <c:h val="8.69131575944311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9D39-4576-91CF-6832EBE4BD0C}"/>
                </c:ext>
              </c:extLst>
            </c:dLbl>
            <c:dLbl>
              <c:idx val="2"/>
              <c:layout>
                <c:manualLayout>
                  <c:x val="2.1390374331550801E-2"/>
                  <c:y val="-5.79710144927536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D39-4576-91CF-6832EBE4BD0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 1.8 wsk Str wykres'!$B$8:$B$10</c:f>
              <c:strCache>
                <c:ptCount val="3"/>
                <c:pt idx="0">
                  <c:v>Inwestycje prywatne uzupełniające wsparcie publiczne dla przedsiębiorstw [zł]</c:v>
                </c:pt>
                <c:pt idx="1">
                  <c:v>Liczba przedsiębiorstw objętych wsparciem w celu wprowadzenia produktów nowych dla rynku</c:v>
                </c:pt>
                <c:pt idx="2">
                  <c:v>Liczba przedsiębiorstw otrzymujących dotacje</c:v>
                </c:pt>
              </c:strCache>
            </c:strRef>
          </c:cat>
          <c:val>
            <c:numRef>
              <c:f>' 1.8 wsk Str wykres'!$K$8:$K$10</c:f>
              <c:numCache>
                <c:formatCode>0%</c:formatCode>
                <c:ptCount val="3"/>
                <c:pt idx="0">
                  <c:v>3.02</c:v>
                </c:pt>
                <c:pt idx="1">
                  <c:v>1.9</c:v>
                </c:pt>
                <c:pt idx="2">
                  <c:v>0.76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D39-4576-91CF-6832EBE4BD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85356536"/>
        <c:axId val="464093136"/>
        <c:axId val="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spPr>
                  <a:solidFill>
                    <a:schemeClr val="accent1"/>
                  </a:solidFill>
                  <a:ln>
                    <a:noFill/>
                  </a:ln>
                  <a:effectLst/>
                  <a:sp3d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' 1.8 wsk Str wykres'!$B$8:$B$10</c15:sqref>
                        </c15:formulaRef>
                      </c:ext>
                    </c:extLst>
                    <c:strCache>
                      <c:ptCount val="3"/>
                      <c:pt idx="0">
                        <c:v>Inwestycje prywatne uzupełniające wsparcie publiczne dla przedsiębiorstw [zł]</c:v>
                      </c:pt>
                      <c:pt idx="1">
                        <c:v>Liczba przedsiębiorstw objętych wsparciem w celu wprowadzenia produktów nowych dla rynku</c:v>
                      </c:pt>
                      <c:pt idx="2">
                        <c:v>Liczba przedsiębiorstw otrzymujących dotacje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 1.8 wsk Str wykres'!$C$8:$C$10</c15:sqref>
                        </c15:formulaRef>
                      </c:ext>
                    </c:extLst>
                    <c:numCache>
                      <c:formatCode>General</c:formatCode>
                      <c:ptCount val="3"/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7-9D39-4576-91CF-6832EBE4BD0C}"/>
                  </c:ext>
                </c:extLst>
              </c15:ser>
            </c15:filteredBarSeries>
            <c15:filteredBarSeries>
              <c15:ser>
                <c:idx val="1"/>
                <c:order val="1"/>
                <c:spPr>
                  <a:solidFill>
                    <a:schemeClr val="accent2"/>
                  </a:solidFill>
                  <a:ln>
                    <a:noFill/>
                  </a:ln>
                  <a:effectLst/>
                  <a:sp3d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 1.8 wsk Str wykres'!$B$8:$B$10</c15:sqref>
                        </c15:formulaRef>
                      </c:ext>
                    </c:extLst>
                    <c:strCache>
                      <c:ptCount val="3"/>
                      <c:pt idx="0">
                        <c:v>Inwestycje prywatne uzupełniające wsparcie publiczne dla przedsiębiorstw [zł]</c:v>
                      </c:pt>
                      <c:pt idx="1">
                        <c:v>Liczba przedsiębiorstw objętych wsparciem w celu wprowadzenia produktów nowych dla rynku</c:v>
                      </c:pt>
                      <c:pt idx="2">
                        <c:v>Liczba przedsiębiorstw otrzymujących dotacje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 1.8 wsk Str wykres'!$D$8:$D$10</c15:sqref>
                        </c15:formulaRef>
                      </c:ext>
                    </c:extLst>
                    <c:numCache>
                      <c:formatCode>General</c:formatCode>
                      <c:ptCount val="3"/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8-9D39-4576-91CF-6832EBE4BD0C}"/>
                  </c:ext>
                </c:extLst>
              </c15:ser>
            </c15:filteredBarSeries>
            <c15:filteredBarSeries>
              <c15:ser>
                <c:idx val="2"/>
                <c:order val="2"/>
                <c:spPr>
                  <a:solidFill>
                    <a:schemeClr val="accent3"/>
                  </a:solidFill>
                  <a:ln>
                    <a:noFill/>
                  </a:ln>
                  <a:effectLst/>
                  <a:sp3d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 1.8 wsk Str wykres'!$B$8:$B$10</c15:sqref>
                        </c15:formulaRef>
                      </c:ext>
                    </c:extLst>
                    <c:strCache>
                      <c:ptCount val="3"/>
                      <c:pt idx="0">
                        <c:v>Inwestycje prywatne uzupełniające wsparcie publiczne dla przedsiębiorstw [zł]</c:v>
                      </c:pt>
                      <c:pt idx="1">
                        <c:v>Liczba przedsiębiorstw objętych wsparciem w celu wprowadzenia produktów nowych dla rynku</c:v>
                      </c:pt>
                      <c:pt idx="2">
                        <c:v>Liczba przedsiębiorstw otrzymujących dotacje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 1.8 wsk Str wykres'!$E$8:$E$10</c15:sqref>
                        </c15:formulaRef>
                      </c:ext>
                    </c:extLst>
                    <c:numCache>
                      <c:formatCode>General</c:formatCode>
                      <c:ptCount val="3"/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9-9D39-4576-91CF-6832EBE4BD0C}"/>
                  </c:ext>
                </c:extLst>
              </c15:ser>
            </c15:filteredBarSeries>
            <c15:filteredBarSeries>
              <c15:ser>
                <c:idx val="3"/>
                <c:order val="3"/>
                <c:spPr>
                  <a:solidFill>
                    <a:schemeClr val="accent4"/>
                  </a:solidFill>
                  <a:ln>
                    <a:noFill/>
                  </a:ln>
                  <a:effectLst/>
                  <a:sp3d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 1.8 wsk Str wykres'!$B$8:$B$10</c15:sqref>
                        </c15:formulaRef>
                      </c:ext>
                    </c:extLst>
                    <c:strCache>
                      <c:ptCount val="3"/>
                      <c:pt idx="0">
                        <c:v>Inwestycje prywatne uzupełniające wsparcie publiczne dla przedsiębiorstw [zł]</c:v>
                      </c:pt>
                      <c:pt idx="1">
                        <c:v>Liczba przedsiębiorstw objętych wsparciem w celu wprowadzenia produktów nowych dla rynku</c:v>
                      </c:pt>
                      <c:pt idx="2">
                        <c:v>Liczba przedsiębiorstw otrzymujących dotacje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 1.8 wsk Str wykres'!$F$8:$F$10</c15:sqref>
                        </c15:formulaRef>
                      </c:ext>
                    </c:extLst>
                    <c:numCache>
                      <c:formatCode>General</c:formatCode>
                      <c:ptCount val="3"/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A-9D39-4576-91CF-6832EBE4BD0C}"/>
                  </c:ext>
                </c:extLst>
              </c15:ser>
            </c15:filteredBarSeries>
            <c15:filteredBarSeries>
              <c15:ser>
                <c:idx val="4"/>
                <c:order val="4"/>
                <c:spPr>
                  <a:solidFill>
                    <a:schemeClr val="accent5"/>
                  </a:solidFill>
                  <a:ln>
                    <a:noFill/>
                  </a:ln>
                  <a:effectLst/>
                  <a:sp3d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 1.8 wsk Str wykres'!$B$8:$B$10</c15:sqref>
                        </c15:formulaRef>
                      </c:ext>
                    </c:extLst>
                    <c:strCache>
                      <c:ptCount val="3"/>
                      <c:pt idx="0">
                        <c:v>Inwestycje prywatne uzupełniające wsparcie publiczne dla przedsiębiorstw [zł]</c:v>
                      </c:pt>
                      <c:pt idx="1">
                        <c:v>Liczba przedsiębiorstw objętych wsparciem w celu wprowadzenia produktów nowych dla rynku</c:v>
                      </c:pt>
                      <c:pt idx="2">
                        <c:v>Liczba przedsiębiorstw otrzymujących dotacje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 1.8 wsk Str wykres'!$G$8:$G$10</c15:sqref>
                        </c15:formulaRef>
                      </c:ext>
                    </c:extLst>
                    <c:numCache>
                      <c:formatCode>General</c:formatCode>
                      <c:ptCount val="3"/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B-9D39-4576-91CF-6832EBE4BD0C}"/>
                  </c:ext>
                </c:extLst>
              </c15:ser>
            </c15:filteredBarSeries>
            <c15:filteredBarSeries>
              <c15:ser>
                <c:idx val="5"/>
                <c:order val="5"/>
                <c:spPr>
                  <a:solidFill>
                    <a:schemeClr val="accent6"/>
                  </a:solidFill>
                  <a:ln>
                    <a:noFill/>
                  </a:ln>
                  <a:effectLst/>
                  <a:sp3d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 1.8 wsk Str wykres'!$B$8:$B$10</c15:sqref>
                        </c15:formulaRef>
                      </c:ext>
                    </c:extLst>
                    <c:strCache>
                      <c:ptCount val="3"/>
                      <c:pt idx="0">
                        <c:v>Inwestycje prywatne uzupełniające wsparcie publiczne dla przedsiębiorstw [zł]</c:v>
                      </c:pt>
                      <c:pt idx="1">
                        <c:v>Liczba przedsiębiorstw objętych wsparciem w celu wprowadzenia produktów nowych dla rynku</c:v>
                      </c:pt>
                      <c:pt idx="2">
                        <c:v>Liczba przedsiębiorstw otrzymujących dotacje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 1.8 wsk Str wykres'!$H$8:$H$10</c15:sqref>
                        </c15:formulaRef>
                      </c:ext>
                    </c:extLst>
                    <c:numCache>
                      <c:formatCode>General</c:formatCode>
                      <c:ptCount val="3"/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C-9D39-4576-91CF-6832EBE4BD0C}"/>
                  </c:ext>
                </c:extLst>
              </c15:ser>
            </c15:filteredBarSeries>
            <c15:filteredBarSeries>
              <c15:ser>
                <c:idx val="6"/>
                <c:order val="6"/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  <a:sp3d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 1.8 wsk Str wykres'!$B$8:$B$10</c15:sqref>
                        </c15:formulaRef>
                      </c:ext>
                    </c:extLst>
                    <c:strCache>
                      <c:ptCount val="3"/>
                      <c:pt idx="0">
                        <c:v>Inwestycje prywatne uzupełniające wsparcie publiczne dla przedsiębiorstw [zł]</c:v>
                      </c:pt>
                      <c:pt idx="1">
                        <c:v>Liczba przedsiębiorstw objętych wsparciem w celu wprowadzenia produktów nowych dla rynku</c:v>
                      </c:pt>
                      <c:pt idx="2">
                        <c:v>Liczba przedsiębiorstw otrzymujących dotacje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 1.8 wsk Str wykres'!$I$8:$I$10</c15:sqref>
                        </c15:formulaRef>
                      </c:ext>
                    </c:extLst>
                    <c:numCache>
                      <c:formatCode>General</c:formatCode>
                      <c:ptCount val="3"/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D-9D39-4576-91CF-6832EBE4BD0C}"/>
                  </c:ext>
                </c:extLst>
              </c15:ser>
            </c15:filteredBarSeries>
            <c15:filteredBarSeries>
              <c15:ser>
                <c:idx val="7"/>
                <c:order val="7"/>
                <c:spPr>
                  <a:solidFill>
                    <a:schemeClr val="accent2">
                      <a:lumMod val="60000"/>
                    </a:schemeClr>
                  </a:solidFill>
                  <a:ln>
                    <a:noFill/>
                  </a:ln>
                  <a:effectLst/>
                  <a:sp3d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 1.8 wsk Str wykres'!$B$8:$B$10</c15:sqref>
                        </c15:formulaRef>
                      </c:ext>
                    </c:extLst>
                    <c:strCache>
                      <c:ptCount val="3"/>
                      <c:pt idx="0">
                        <c:v>Inwestycje prywatne uzupełniające wsparcie publiczne dla przedsiębiorstw [zł]</c:v>
                      </c:pt>
                      <c:pt idx="1">
                        <c:v>Liczba przedsiębiorstw objętych wsparciem w celu wprowadzenia produktów nowych dla rynku</c:v>
                      </c:pt>
                      <c:pt idx="2">
                        <c:v>Liczba przedsiębiorstw otrzymujących dotacje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 1.8 wsk Str wykres'!$J$8:$J$10</c15:sqref>
                        </c15:formulaRef>
                      </c:ext>
                    </c:extLst>
                    <c:numCache>
                      <c:formatCode>General</c:formatCode>
                      <c:ptCount val="3"/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E-9D39-4576-91CF-6832EBE4BD0C}"/>
                  </c:ext>
                </c:extLst>
              </c15:ser>
            </c15:filteredBarSeries>
          </c:ext>
        </c:extLst>
      </c:bar3DChart>
      <c:catAx>
        <c:axId val="385356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64093136"/>
        <c:crosses val="autoZero"/>
        <c:auto val="1"/>
        <c:lblAlgn val="ctr"/>
        <c:lblOffset val="100"/>
        <c:noMultiLvlLbl val="0"/>
      </c:catAx>
      <c:valAx>
        <c:axId val="464093136"/>
        <c:scaling>
          <c:orientation val="minMax"/>
          <c:max val="3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85356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4">
    <c:autoUpdate val="0"/>
  </c:externalData>
  <c:userShapes r:id="rId5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5606893212267517"/>
          <c:y val="3.5433029458758654E-2"/>
          <c:w val="0.70937626758361016"/>
          <c:h val="0.87317025371828516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'1.8_projekty ogółem'!$B$59</c:f>
              <c:strCache>
                <c:ptCount val="1"/>
                <c:pt idx="0">
                  <c:v>Dofinansowanie 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'1.8_projekty ogółem'!$A$60:$A$78</c:f>
              <c:strCache>
                <c:ptCount val="19"/>
                <c:pt idx="0">
                  <c:v>Inter-metal S.C. T.Maksymiuk,E.Maksymiuk</c:v>
                </c:pt>
                <c:pt idx="1">
                  <c:v>DOM FINANSE Sp. z o.o.</c:v>
                </c:pt>
                <c:pt idx="2">
                  <c:v>MEDEN-INMED Sp. z o.o.</c:v>
                </c:pt>
                <c:pt idx="3">
                  <c:v>Przeds. Wielobranż. PuMaFol S.C. T.Puhacz, D.Puhacz</c:v>
                </c:pt>
                <c:pt idx="4">
                  <c:v>Innovation in Technology Sp. z o.o.</c:v>
                </c:pt>
                <c:pt idx="5">
                  <c:v>"UNIQUE" Agnieszka Adamska</c:v>
                </c:pt>
                <c:pt idx="6">
                  <c:v>GIPO Sp. z o.o.</c:v>
                </c:pt>
                <c:pt idx="7">
                  <c:v>PLATAN MEBLE" Sp. z o.o.</c:v>
                </c:pt>
                <c:pt idx="8">
                  <c:v>P.P.U. "ESPA" Paweł Szumski</c:v>
                </c:pt>
                <c:pt idx="9">
                  <c:v>Arttoma Tomasz Andrzejewski</c:v>
                </c:pt>
                <c:pt idx="10">
                  <c:v>ISP CONSULTING Damian Sobolewski</c:v>
                </c:pt>
                <c:pt idx="11">
                  <c:v>PPU DACH Marek Fornal Piotr Konieczny Sp. J.</c:v>
                </c:pt>
                <c:pt idx="12">
                  <c:v>"Merlion" Sp. z o.o.</c:v>
                </c:pt>
                <c:pt idx="13">
                  <c:v>Grand Baltic Sp. z o.o.</c:v>
                </c:pt>
                <c:pt idx="14">
                  <c:v>Rafa Plandeki Dawid Kuks</c:v>
                </c:pt>
                <c:pt idx="15">
                  <c:v>"DOWBUSZ" Sp. z o.o.</c:v>
                </c:pt>
                <c:pt idx="16">
                  <c:v>Pro Beauty Sp. z o.o.</c:v>
                </c:pt>
                <c:pt idx="17">
                  <c:v>Hanna Suckiel-Góra</c:v>
                </c:pt>
                <c:pt idx="18">
                  <c:v>RAPORT S.A.</c:v>
                </c:pt>
              </c:strCache>
            </c:strRef>
          </c:cat>
          <c:val>
            <c:numRef>
              <c:f>'1.8_projekty ogółem'!$B$60:$B$78</c:f>
              <c:numCache>
                <c:formatCode>General</c:formatCode>
                <c:ptCount val="19"/>
                <c:pt idx="0">
                  <c:v>1000000</c:v>
                </c:pt>
                <c:pt idx="1">
                  <c:v>1000000</c:v>
                </c:pt>
                <c:pt idx="2">
                  <c:v>999999</c:v>
                </c:pt>
                <c:pt idx="3">
                  <c:v>999998.9</c:v>
                </c:pt>
                <c:pt idx="4">
                  <c:v>992309.9</c:v>
                </c:pt>
                <c:pt idx="5">
                  <c:v>985671.5</c:v>
                </c:pt>
                <c:pt idx="6">
                  <c:v>975375</c:v>
                </c:pt>
                <c:pt idx="7">
                  <c:v>799999</c:v>
                </c:pt>
                <c:pt idx="8">
                  <c:v>753750</c:v>
                </c:pt>
                <c:pt idx="9">
                  <c:v>482955</c:v>
                </c:pt>
                <c:pt idx="10">
                  <c:v>473000</c:v>
                </c:pt>
                <c:pt idx="11">
                  <c:v>446050</c:v>
                </c:pt>
                <c:pt idx="12">
                  <c:v>440000</c:v>
                </c:pt>
                <c:pt idx="13">
                  <c:v>433738.17</c:v>
                </c:pt>
                <c:pt idx="14">
                  <c:v>385000</c:v>
                </c:pt>
                <c:pt idx="15">
                  <c:v>371515.72</c:v>
                </c:pt>
                <c:pt idx="16">
                  <c:v>253000</c:v>
                </c:pt>
                <c:pt idx="17">
                  <c:v>234575</c:v>
                </c:pt>
                <c:pt idx="18">
                  <c:v>180000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8F4-4146-B8E9-4DEFB712D95F}"/>
            </c:ext>
          </c:extLst>
        </c:ser>
        <c:ser>
          <c:idx val="1"/>
          <c:order val="1"/>
          <c:tx>
            <c:strRef>
              <c:f>'1.8_projekty ogółem'!$C$59</c:f>
              <c:strCache>
                <c:ptCount val="1"/>
                <c:pt idx="0">
                  <c:v>Środki własne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'1.8_projekty ogółem'!$A$60:$A$78</c:f>
              <c:strCache>
                <c:ptCount val="19"/>
                <c:pt idx="0">
                  <c:v>Inter-metal S.C. T.Maksymiuk,E.Maksymiuk</c:v>
                </c:pt>
                <c:pt idx="1">
                  <c:v>DOM FINANSE Sp. z o.o.</c:v>
                </c:pt>
                <c:pt idx="2">
                  <c:v>MEDEN-INMED Sp. z o.o.</c:v>
                </c:pt>
                <c:pt idx="3">
                  <c:v>Przeds. Wielobranż. PuMaFol S.C. T.Puhacz, D.Puhacz</c:v>
                </c:pt>
                <c:pt idx="4">
                  <c:v>Innovation in Technology Sp. z o.o.</c:v>
                </c:pt>
                <c:pt idx="5">
                  <c:v>"UNIQUE" Agnieszka Adamska</c:v>
                </c:pt>
                <c:pt idx="6">
                  <c:v>GIPO Sp. z o.o.</c:v>
                </c:pt>
                <c:pt idx="7">
                  <c:v>PLATAN MEBLE" Sp. z o.o.</c:v>
                </c:pt>
                <c:pt idx="8">
                  <c:v>P.P.U. "ESPA" Paweł Szumski</c:v>
                </c:pt>
                <c:pt idx="9">
                  <c:v>Arttoma Tomasz Andrzejewski</c:v>
                </c:pt>
                <c:pt idx="10">
                  <c:v>ISP CONSULTING Damian Sobolewski</c:v>
                </c:pt>
                <c:pt idx="11">
                  <c:v>PPU DACH Marek Fornal Piotr Konieczny Sp. J.</c:v>
                </c:pt>
                <c:pt idx="12">
                  <c:v>"Merlion" Sp. z o.o.</c:v>
                </c:pt>
                <c:pt idx="13">
                  <c:v>Grand Baltic Sp. z o.o.</c:v>
                </c:pt>
                <c:pt idx="14">
                  <c:v>Rafa Plandeki Dawid Kuks</c:v>
                </c:pt>
                <c:pt idx="15">
                  <c:v>"DOWBUSZ" Sp. z o.o.</c:v>
                </c:pt>
                <c:pt idx="16">
                  <c:v>Pro Beauty Sp. z o.o.</c:v>
                </c:pt>
                <c:pt idx="17">
                  <c:v>Hanna Suckiel-Góra</c:v>
                </c:pt>
                <c:pt idx="18">
                  <c:v>RAPORT S.A.</c:v>
                </c:pt>
              </c:strCache>
            </c:strRef>
          </c:cat>
          <c:val>
            <c:numRef>
              <c:f>'1.8_projekty ogółem'!$C$60:$C$78</c:f>
              <c:numCache>
                <c:formatCode>General</c:formatCode>
                <c:ptCount val="19"/>
                <c:pt idx="0">
                  <c:v>1857400.7</c:v>
                </c:pt>
                <c:pt idx="1">
                  <c:v>1610684.3599999999</c:v>
                </c:pt>
                <c:pt idx="2">
                  <c:v>1733331.6</c:v>
                </c:pt>
                <c:pt idx="3">
                  <c:v>1742901.1</c:v>
                </c:pt>
                <c:pt idx="4">
                  <c:v>1565844.0899999999</c:v>
                </c:pt>
                <c:pt idx="5">
                  <c:v>1228328.5</c:v>
                </c:pt>
                <c:pt idx="6">
                  <c:v>1690650</c:v>
                </c:pt>
                <c:pt idx="7">
                  <c:v>1781506.4300000002</c:v>
                </c:pt>
                <c:pt idx="8">
                  <c:v>1100475</c:v>
                </c:pt>
                <c:pt idx="9">
                  <c:v>624045</c:v>
                </c:pt>
                <c:pt idx="10">
                  <c:v>1310500</c:v>
                </c:pt>
                <c:pt idx="11">
                  <c:v>551480</c:v>
                </c:pt>
                <c:pt idx="12">
                  <c:v>544000</c:v>
                </c:pt>
                <c:pt idx="13">
                  <c:v>1479992.26</c:v>
                </c:pt>
                <c:pt idx="14">
                  <c:v>476000</c:v>
                </c:pt>
                <c:pt idx="15">
                  <c:v>1074490.2</c:v>
                </c:pt>
                <c:pt idx="16">
                  <c:v>312800</c:v>
                </c:pt>
                <c:pt idx="17">
                  <c:v>250645</c:v>
                </c:pt>
                <c:pt idx="18">
                  <c:v>312000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8F4-4146-B8E9-4DEFB712D95F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285478928"/>
        <c:axId val="285478600"/>
      </c:barChart>
      <c:catAx>
        <c:axId val="2854789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285478600"/>
        <c:crosses val="autoZero"/>
        <c:auto val="1"/>
        <c:lblAlgn val="ctr"/>
        <c:lblOffset val="100"/>
        <c:noMultiLvlLbl val="0"/>
      </c:catAx>
      <c:valAx>
        <c:axId val="285478600"/>
        <c:scaling>
          <c:orientation val="minMax"/>
          <c:max val="30000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285478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7846983198956416E-2"/>
          <c:y val="2.7149321266968326E-2"/>
          <c:w val="0.92660411460543479"/>
          <c:h val="0.512817662498070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Arkusz1!$G$3</c:f>
              <c:strCache>
                <c:ptCount val="1"/>
                <c:pt idx="0">
                  <c:v>Liczba dzieci objętych w ramach programu dodatkowymi zajęciami zwiększającymi ich szanse edukacyjne w edukacji przedszkolnej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Arkusz1!$H$3</c:f>
              <c:numCache>
                <c:formatCode>0%</c:formatCode>
                <c:ptCount val="1"/>
                <c:pt idx="0">
                  <c:v>6.88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2B-446A-915B-EA48272F9247}"/>
            </c:ext>
          </c:extLst>
        </c:ser>
        <c:ser>
          <c:idx val="1"/>
          <c:order val="1"/>
          <c:tx>
            <c:strRef>
              <c:f>Arkusz1!$G$4</c:f>
              <c:strCache>
                <c:ptCount val="1"/>
                <c:pt idx="0">
                  <c:v>Liczba miejsc wychowania przedszkolnego dofinansowanych  w programie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Arkusz1!$H$4</c:f>
              <c:numCache>
                <c:formatCode>0%</c:formatCode>
                <c:ptCount val="1"/>
                <c:pt idx="0">
                  <c:v>5.38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92B-446A-915B-EA48272F9247}"/>
            </c:ext>
          </c:extLst>
        </c:ser>
        <c:ser>
          <c:idx val="2"/>
          <c:order val="2"/>
          <c:tx>
            <c:strRef>
              <c:f>Arkusz1!$G$5</c:f>
              <c:strCache>
                <c:ptCount val="1"/>
                <c:pt idx="0">
                  <c:v>Liczba nauczycieli objętych wsparciem w programie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Arkusz1!$H$5</c:f>
              <c:numCache>
                <c:formatCode>0%</c:formatCode>
                <c:ptCount val="1"/>
                <c:pt idx="0">
                  <c:v>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92B-446A-915B-EA48272F9247}"/>
            </c:ext>
          </c:extLst>
        </c:ser>
        <c:ser>
          <c:idx val="3"/>
          <c:order val="3"/>
          <c:tx>
            <c:strRef>
              <c:f>Arkusz1!$G$6</c:f>
              <c:strCache>
                <c:ptCount val="1"/>
                <c:pt idx="0">
                  <c:v>Liczba uczniów objętych wsparciem w zakresie rozwijania kompetencji kluczowych w programie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680%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92B-446A-915B-EA48272F924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Arkusz1!$H$6</c:f>
              <c:numCache>
                <c:formatCode>0%</c:formatCode>
                <c:ptCount val="1"/>
                <c:pt idx="0">
                  <c:v>6.89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92B-446A-915B-EA48272F9247}"/>
            </c:ext>
          </c:extLst>
        </c:ser>
        <c:ser>
          <c:idx val="4"/>
          <c:order val="4"/>
          <c:tx>
            <c:strRef>
              <c:f>Arkusz1!$G$7</c:f>
              <c:strCache>
                <c:ptCount val="1"/>
                <c:pt idx="0">
                  <c:v>Liczba nauczycieli objętych wsparciem w programie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53D5E97A-BF4A-495E-9FCB-8D39BB1F1E38}" type="VALUE">
                      <a:rPr lang="en-US" smtClean="0"/>
                      <a:pPr/>
                      <a:t>[WARTOŚĆ]</a:t>
                    </a:fld>
                    <a:endParaRPr lang="pl-PL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092B-446A-915B-EA48272F924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Arkusz1!$H$7</c:f>
              <c:numCache>
                <c:formatCode>0%</c:formatCode>
                <c:ptCount val="1"/>
                <c:pt idx="0">
                  <c:v>1.87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92B-446A-915B-EA48272F9247}"/>
            </c:ext>
          </c:extLst>
        </c:ser>
        <c:ser>
          <c:idx val="5"/>
          <c:order val="5"/>
          <c:tx>
            <c:strRef>
              <c:f>Arkusz1!$G$8</c:f>
              <c:strCache>
                <c:ptCount val="1"/>
                <c:pt idx="0">
                  <c:v>Liczba nauczycieli objętych wsparciem z zakresu TIK w programie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Arkusz1!$H$8</c:f>
              <c:numCache>
                <c:formatCode>0%</c:formatCode>
                <c:ptCount val="1"/>
                <c:pt idx="0">
                  <c:v>1.86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92B-446A-915B-EA48272F9247}"/>
            </c:ext>
          </c:extLst>
        </c:ser>
        <c:ser>
          <c:idx val="6"/>
          <c:order val="6"/>
          <c:tx>
            <c:strRef>
              <c:f>Arkusz1!$G$9</c:f>
              <c:strCache>
                <c:ptCount val="1"/>
                <c:pt idx="0">
                  <c:v>Liczba szkół i placówek systemu oświaty wyposażonych w ramach programu w sprzęt TIK do prowadzenia zajęć edukacyjnych</c:v>
                </c:pt>
              </c:strCache>
            </c:strRef>
          </c:tx>
          <c:spPr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Arkusz1!$H$9</c:f>
              <c:numCache>
                <c:formatCode>0%</c:formatCode>
                <c:ptCount val="1"/>
                <c:pt idx="0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92B-446A-915B-EA48272F9247}"/>
            </c:ext>
          </c:extLst>
        </c:ser>
        <c:ser>
          <c:idx val="7"/>
          <c:order val="7"/>
          <c:tx>
            <c:strRef>
              <c:f>Arkusz1!$G$10</c:f>
              <c:strCache>
                <c:ptCount val="1"/>
                <c:pt idx="0">
                  <c:v>Liczba szkół, których pracownie przedmiotowe zostały doposażone w programie</c:v>
                </c:pt>
              </c:strCache>
            </c:strRef>
          </c:tx>
          <c:spPr>
            <a:solidFill>
              <a:srgbClr val="FFCCF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Arkusz1!$H$10</c:f>
              <c:numCache>
                <c:formatCode>0%</c:formatCode>
                <c:ptCount val="1"/>
                <c:pt idx="0">
                  <c:v>2.5299999999999998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092B-446A-915B-EA48272F92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64261424"/>
        <c:axId val="464261752"/>
      </c:barChart>
      <c:catAx>
        <c:axId val="4642614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64261752"/>
        <c:crosses val="autoZero"/>
        <c:auto val="1"/>
        <c:lblAlgn val="ctr"/>
        <c:lblOffset val="100"/>
        <c:noMultiLvlLbl val="0"/>
      </c:catAx>
      <c:valAx>
        <c:axId val="4642617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642614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6062616018262506E-2"/>
          <c:y val="0.58111884043214701"/>
          <c:w val="0.91107565271573132"/>
          <c:h val="0.3437517747806869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4">
    <c:autoUpdate val="0"/>
  </c:externalData>
  <c:userShapes r:id="rId5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1286022287088278E-2"/>
          <c:y val="7.5794775830654179E-2"/>
          <c:w val="0.88467022850199517"/>
          <c:h val="0.7959409276595761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'8.8'!$B$3</c:f>
              <c:strCache>
                <c:ptCount val="1"/>
                <c:pt idx="0">
                  <c:v>Wartość dofin.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FF8-4C00-9DE8-250C6B968401}"/>
              </c:ext>
            </c:extLst>
          </c:dPt>
          <c:dPt>
            <c:idx val="2"/>
            <c:invertIfNegative val="0"/>
            <c:bubble3D val="0"/>
            <c:spPr>
              <a:solidFill>
                <a:srgbClr val="9933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FF8-4C00-9DE8-250C6B968401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FF8-4C00-9DE8-250C6B968401}"/>
              </c:ext>
            </c:extLst>
          </c:dPt>
          <c:dPt>
            <c:idx val="4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FF8-4C00-9DE8-250C6B96840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'8.8'!$A$4:$A$8</c:f>
              <c:strCache>
                <c:ptCount val="5"/>
                <c:pt idx="0">
                  <c:v>Gmina Miasto Koszalin</c:v>
                </c:pt>
                <c:pt idx="1">
                  <c:v>Fundacja IT</c:v>
                </c:pt>
                <c:pt idx="2">
                  <c:v>INTERRETE SPÓŁKA Z OGRANICZONĄ ODPOWIEDZIALNOŚCIĄ</c:v>
                </c:pt>
                <c:pt idx="3">
                  <c:v>GRAŻYNA MISIAK USŁUGI EDUKACYJNE</c:v>
                </c:pt>
                <c:pt idx="4">
                  <c:v>FUNDACJA ROZWOJU I WSPARCIA "FRIW"</c:v>
                </c:pt>
              </c:strCache>
            </c:strRef>
          </c:cat>
          <c:val>
            <c:numRef>
              <c:f>'8.8'!$B$4:$B$8</c:f>
              <c:numCache>
                <c:formatCode>#,##0.00</c:formatCode>
                <c:ptCount val="5"/>
                <c:pt idx="0">
                  <c:v>4160306.75</c:v>
                </c:pt>
                <c:pt idx="1">
                  <c:v>398450</c:v>
                </c:pt>
                <c:pt idx="2">
                  <c:v>385976.25</c:v>
                </c:pt>
                <c:pt idx="3">
                  <c:v>324988.5</c:v>
                </c:pt>
                <c:pt idx="4">
                  <c:v>199150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FF8-4C00-9DE8-250C6B9684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80226432"/>
        <c:axId val="449531192"/>
      </c:barChart>
      <c:catAx>
        <c:axId val="580226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49531192"/>
        <c:crosses val="autoZero"/>
        <c:auto val="1"/>
        <c:lblAlgn val="ctr"/>
        <c:lblOffset val="100"/>
        <c:noMultiLvlLbl val="0"/>
      </c:catAx>
      <c:valAx>
        <c:axId val="449531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580226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0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4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0A0FFF-A2E6-4F9C-8B65-034E580552EF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75FEFB9F-B037-4A08-8E35-DAE84D46E6B8}">
      <dgm:prSet phldrT="[Tekst]" custT="1"/>
      <dgm:spPr/>
      <dgm:t>
        <a:bodyPr/>
        <a:lstStyle/>
        <a:p>
          <a:endParaRPr lang="pl-PL" sz="1900" dirty="0">
            <a:latin typeface="Calibri" panose="020F0502020204030204" pitchFamily="34" charset="0"/>
          </a:endParaRPr>
        </a:p>
        <a:p>
          <a:endParaRPr lang="pl-PL" sz="1900" dirty="0">
            <a:latin typeface="Calibri" panose="020F0502020204030204" pitchFamily="34" charset="0"/>
          </a:endParaRPr>
        </a:p>
      </dgm:t>
    </dgm:pt>
    <dgm:pt modelId="{B12C0114-D9D3-43C1-8A9E-A16D2F53AA75}" type="parTrans" cxnId="{950DB0D9-FF50-46EA-B99C-93DDF972EF0D}">
      <dgm:prSet/>
      <dgm:spPr/>
      <dgm:t>
        <a:bodyPr/>
        <a:lstStyle/>
        <a:p>
          <a:endParaRPr lang="pl-PL"/>
        </a:p>
      </dgm:t>
    </dgm:pt>
    <dgm:pt modelId="{F8FBA6CF-942A-4F79-B0FE-9433C6F6832C}" type="sibTrans" cxnId="{950DB0D9-FF50-46EA-B99C-93DDF972EF0D}">
      <dgm:prSet/>
      <dgm:spPr/>
      <dgm:t>
        <a:bodyPr/>
        <a:lstStyle/>
        <a:p>
          <a:endParaRPr lang="pl-PL"/>
        </a:p>
      </dgm:t>
    </dgm:pt>
    <dgm:pt modelId="{63AD103A-6296-4C0F-9ADF-942666723DA8}">
      <dgm:prSet phldrT="[Tekst]" custT="1"/>
      <dgm:spPr/>
      <dgm:t>
        <a:bodyPr/>
        <a:lstStyle/>
        <a:p>
          <a:r>
            <a:rPr lang="pl-PL" sz="2200" dirty="0"/>
            <a:t>Spotkania z </a:t>
          </a:r>
          <a:r>
            <a:rPr lang="pl-PL" sz="2200" dirty="0">
              <a:latin typeface="Calibri" panose="020F0502020204030204" pitchFamily="34" charset="0"/>
            </a:rPr>
            <a:t>koordynatorami</a:t>
          </a:r>
          <a:r>
            <a:rPr lang="pl-PL" sz="2200" dirty="0"/>
            <a:t> gmin KKBOF</a:t>
          </a:r>
        </a:p>
        <a:p>
          <a:endParaRPr lang="pl-PL" sz="1400" dirty="0"/>
        </a:p>
        <a:p>
          <a:r>
            <a:rPr lang="pl-PL" sz="1400" dirty="0"/>
            <a:t>31.01.2017   06.02.2017      09.05.2017   13.06.2017 </a:t>
          </a:r>
        </a:p>
        <a:p>
          <a:r>
            <a:rPr lang="pl-PL" sz="1400" dirty="0"/>
            <a:t>15.09.2017 </a:t>
          </a:r>
        </a:p>
      </dgm:t>
    </dgm:pt>
    <dgm:pt modelId="{6EB26236-6159-452E-8B3E-1CBBF1650C05}" type="parTrans" cxnId="{8481C4A8-FE2E-4865-B53B-78983E768AD9}">
      <dgm:prSet/>
      <dgm:spPr/>
      <dgm:t>
        <a:bodyPr/>
        <a:lstStyle/>
        <a:p>
          <a:endParaRPr lang="pl-PL"/>
        </a:p>
      </dgm:t>
    </dgm:pt>
    <dgm:pt modelId="{31E2FC30-F429-4C76-AA5A-AF3A295CBC8B}" type="sibTrans" cxnId="{8481C4A8-FE2E-4865-B53B-78983E768AD9}">
      <dgm:prSet/>
      <dgm:spPr/>
      <dgm:t>
        <a:bodyPr/>
        <a:lstStyle/>
        <a:p>
          <a:endParaRPr lang="pl-PL"/>
        </a:p>
      </dgm:t>
    </dgm:pt>
    <dgm:pt modelId="{5A1AF617-8AC2-4D82-9A4B-5F6C1F1D8B39}">
      <dgm:prSet phldrT="[Tekst]" phldr="1"/>
      <dgm:spPr/>
      <dgm:t>
        <a:bodyPr/>
        <a:lstStyle/>
        <a:p>
          <a:endParaRPr lang="pl-PL" dirty="0"/>
        </a:p>
      </dgm:t>
    </dgm:pt>
    <dgm:pt modelId="{7515BD8A-2988-44E8-A2AE-6E12C654416C}" type="parTrans" cxnId="{317720D1-FD0F-4D2B-8504-0B7751E4E119}">
      <dgm:prSet/>
      <dgm:spPr/>
      <dgm:t>
        <a:bodyPr/>
        <a:lstStyle/>
        <a:p>
          <a:endParaRPr lang="pl-PL"/>
        </a:p>
      </dgm:t>
    </dgm:pt>
    <dgm:pt modelId="{795D1806-2BEF-474D-A299-9F972A9DE992}" type="sibTrans" cxnId="{317720D1-FD0F-4D2B-8504-0B7751E4E119}">
      <dgm:prSet/>
      <dgm:spPr/>
      <dgm:t>
        <a:bodyPr/>
        <a:lstStyle/>
        <a:p>
          <a:endParaRPr lang="pl-PL"/>
        </a:p>
      </dgm:t>
    </dgm:pt>
    <dgm:pt modelId="{DD039509-D01D-423F-822D-9C7366D023C0}">
      <dgm:prSet phldrT="[Tekst]" phldr="1"/>
      <dgm:spPr/>
      <dgm:t>
        <a:bodyPr/>
        <a:lstStyle/>
        <a:p>
          <a:endParaRPr lang="pl-PL"/>
        </a:p>
      </dgm:t>
    </dgm:pt>
    <dgm:pt modelId="{B8BA5BF0-1940-4076-BBBC-8416536D7F91}" type="parTrans" cxnId="{A4840530-D49A-4580-AD04-2A784A726D97}">
      <dgm:prSet/>
      <dgm:spPr/>
      <dgm:t>
        <a:bodyPr/>
        <a:lstStyle/>
        <a:p>
          <a:endParaRPr lang="pl-PL"/>
        </a:p>
      </dgm:t>
    </dgm:pt>
    <dgm:pt modelId="{B3565DD9-2032-4037-BD6C-6762A30CC851}" type="sibTrans" cxnId="{A4840530-D49A-4580-AD04-2A784A726D97}">
      <dgm:prSet/>
      <dgm:spPr/>
      <dgm:t>
        <a:bodyPr/>
        <a:lstStyle/>
        <a:p>
          <a:endParaRPr lang="pl-PL"/>
        </a:p>
      </dgm:t>
    </dgm:pt>
    <dgm:pt modelId="{8C7F49C8-6578-47B4-BA01-3E9BBB423BA1}">
      <dgm:prSet custT="1"/>
      <dgm:spPr/>
      <dgm:t>
        <a:bodyPr/>
        <a:lstStyle/>
        <a:p>
          <a:r>
            <a:rPr lang="pl-PL" sz="2200" dirty="0">
              <a:latin typeface="Calibri" panose="020F0502020204030204" pitchFamily="34" charset="0"/>
            </a:rPr>
            <a:t>Podjęcie uchwał </a:t>
          </a:r>
        </a:p>
        <a:p>
          <a:r>
            <a:rPr lang="pl-PL" sz="2200" dirty="0">
              <a:latin typeface="Calibri" panose="020F0502020204030204" pitchFamily="34" charset="0"/>
            </a:rPr>
            <a:t>dot. aktualizacji Strategii ZIT </a:t>
          </a:r>
        </a:p>
        <a:p>
          <a:r>
            <a:rPr lang="pl-PL" sz="2000" dirty="0">
              <a:latin typeface="Calibri" panose="020F0502020204030204" pitchFamily="34" charset="0"/>
            </a:rPr>
            <a:t>- tryb obiegowy</a:t>
          </a:r>
        </a:p>
        <a:p>
          <a:r>
            <a:rPr lang="pl-PL" sz="1400" dirty="0">
              <a:solidFill>
                <a:schemeClr val="bg1"/>
              </a:solidFill>
              <a:latin typeface="Calibri" panose="020F0502020204030204" pitchFamily="34" charset="0"/>
            </a:rPr>
            <a:t>22.08.2017</a:t>
          </a:r>
        </a:p>
        <a:p>
          <a:r>
            <a:rPr lang="pl-PL" sz="1400" dirty="0">
              <a:solidFill>
                <a:schemeClr val="bg1"/>
              </a:solidFill>
              <a:latin typeface="Calibri" panose="020F0502020204030204" pitchFamily="34" charset="0"/>
            </a:rPr>
            <a:t>18.10.2017</a:t>
          </a:r>
        </a:p>
      </dgm:t>
    </dgm:pt>
    <dgm:pt modelId="{6D30D4E0-31E9-4022-B47E-FF13587883E5}" type="parTrans" cxnId="{DF32ABFA-01F5-49E9-8CED-BA5B0E2BC82A}">
      <dgm:prSet/>
      <dgm:spPr/>
      <dgm:t>
        <a:bodyPr/>
        <a:lstStyle/>
        <a:p>
          <a:endParaRPr lang="pl-PL"/>
        </a:p>
      </dgm:t>
    </dgm:pt>
    <dgm:pt modelId="{72CC22B8-3E8D-4D15-8781-A997673D893E}" type="sibTrans" cxnId="{DF32ABFA-01F5-49E9-8CED-BA5B0E2BC82A}">
      <dgm:prSet/>
      <dgm:spPr/>
      <dgm:t>
        <a:bodyPr/>
        <a:lstStyle/>
        <a:p>
          <a:endParaRPr lang="pl-PL"/>
        </a:p>
      </dgm:t>
    </dgm:pt>
    <dgm:pt modelId="{7AF77D1B-1499-444F-BD44-E8EAAB8EBD35}">
      <dgm:prSet custT="1"/>
      <dgm:spPr/>
      <dgm:t>
        <a:bodyPr/>
        <a:lstStyle/>
        <a:p>
          <a:endParaRPr lang="pl-PL" sz="2400" dirty="0">
            <a:latin typeface="Calibri" panose="020F0502020204030204" pitchFamily="34" charset="0"/>
          </a:endParaRPr>
        </a:p>
        <a:p>
          <a:r>
            <a:rPr lang="pl-PL" sz="2400" dirty="0">
              <a:latin typeface="Calibri" panose="020F0502020204030204" pitchFamily="34" charset="0"/>
            </a:rPr>
            <a:t>Prezydium ZIT</a:t>
          </a:r>
        </a:p>
        <a:p>
          <a:endParaRPr lang="pl-PL" sz="1800" dirty="0">
            <a:latin typeface="Calibri" panose="020F0502020204030204" pitchFamily="34" charset="0"/>
          </a:endParaRPr>
        </a:p>
        <a:p>
          <a:r>
            <a:rPr lang="pl-PL" sz="1400" dirty="0">
              <a:latin typeface="Calibri" panose="020F0502020204030204" pitchFamily="34" charset="0"/>
            </a:rPr>
            <a:t>02.08.2017</a:t>
          </a:r>
        </a:p>
        <a:p>
          <a:r>
            <a:rPr lang="pl-PL" sz="1400" dirty="0">
              <a:latin typeface="Calibri" panose="020F0502020204030204" pitchFamily="34" charset="0"/>
            </a:rPr>
            <a:t>19.10.2017</a:t>
          </a:r>
        </a:p>
        <a:p>
          <a:endParaRPr lang="pl-PL" dirty="0">
            <a:latin typeface="Calibri" panose="020F0502020204030204" pitchFamily="34" charset="0"/>
          </a:endParaRPr>
        </a:p>
      </dgm:t>
    </dgm:pt>
    <dgm:pt modelId="{3D756F86-66FE-4DAB-90E0-07E54B7D0D6F}" type="sibTrans" cxnId="{6CED44B2-1FE0-4CB4-8484-ED88526D26D6}">
      <dgm:prSet/>
      <dgm:spPr/>
      <dgm:t>
        <a:bodyPr/>
        <a:lstStyle/>
        <a:p>
          <a:endParaRPr lang="pl-PL"/>
        </a:p>
      </dgm:t>
    </dgm:pt>
    <dgm:pt modelId="{43BA6540-919D-4346-AF73-0516328AB73B}" type="parTrans" cxnId="{6CED44B2-1FE0-4CB4-8484-ED88526D26D6}">
      <dgm:prSet/>
      <dgm:spPr/>
      <dgm:t>
        <a:bodyPr/>
        <a:lstStyle/>
        <a:p>
          <a:endParaRPr lang="pl-PL"/>
        </a:p>
      </dgm:t>
    </dgm:pt>
    <dgm:pt modelId="{B58B3E94-50DE-497F-ADA0-4567209E5508}" type="pres">
      <dgm:prSet presAssocID="{A10A0FFF-A2E6-4F9C-8B65-034E580552EF}" presName="matrix" presStyleCnt="0">
        <dgm:presLayoutVars>
          <dgm:chMax val="1"/>
          <dgm:dir/>
          <dgm:resizeHandles val="exact"/>
        </dgm:presLayoutVars>
      </dgm:prSet>
      <dgm:spPr/>
    </dgm:pt>
    <dgm:pt modelId="{E2016DF6-B373-4958-B2F4-F3D3E4400502}" type="pres">
      <dgm:prSet presAssocID="{A10A0FFF-A2E6-4F9C-8B65-034E580552EF}" presName="diamond" presStyleLbl="bgShp" presStyleIdx="0" presStyleCnt="1" custScaleX="139945" custLinFactNeighborX="9843" custLinFactNeighborY="2197"/>
      <dgm:spPr/>
    </dgm:pt>
    <dgm:pt modelId="{F5760BFF-3EEC-4E77-9783-5B19357E087A}" type="pres">
      <dgm:prSet presAssocID="{A10A0FFF-A2E6-4F9C-8B65-034E580552EF}" presName="quad1" presStyleLbl="node1" presStyleIdx="0" presStyleCnt="4" custScaleX="358268" custScaleY="152546" custLinFactNeighborX="68217" custLinFactNeighborY="-13024">
        <dgm:presLayoutVars>
          <dgm:chMax val="0"/>
          <dgm:chPref val="0"/>
          <dgm:bulletEnabled val="1"/>
        </dgm:presLayoutVars>
      </dgm:prSet>
      <dgm:spPr/>
    </dgm:pt>
    <dgm:pt modelId="{C8BBC9E7-B906-4A4D-9755-47EE626FC9A3}" type="pres">
      <dgm:prSet presAssocID="{A10A0FFF-A2E6-4F9C-8B65-034E580552EF}" presName="quad2" presStyleLbl="node1" presStyleIdx="1" presStyleCnt="4" custScaleX="104052" custScaleY="101656" custLinFactY="31780" custLinFactNeighborX="-47489" custLinFactNeighborY="100000">
        <dgm:presLayoutVars>
          <dgm:chMax val="0"/>
          <dgm:chPref val="0"/>
          <dgm:bulletEnabled val="1"/>
        </dgm:presLayoutVars>
      </dgm:prSet>
      <dgm:spPr/>
    </dgm:pt>
    <dgm:pt modelId="{A22F5F60-8832-404B-8689-EC28AB86CF7A}" type="pres">
      <dgm:prSet presAssocID="{A10A0FFF-A2E6-4F9C-8B65-034E580552EF}" presName="quad3" presStyleLbl="node1" presStyleIdx="2" presStyleCnt="4" custScaleX="106728" custScaleY="100661" custLinFactNeighborX="-65919" custLinFactNeighborY="32347">
        <dgm:presLayoutVars>
          <dgm:chMax val="0"/>
          <dgm:chPref val="0"/>
          <dgm:bulletEnabled val="1"/>
        </dgm:presLayoutVars>
      </dgm:prSet>
      <dgm:spPr/>
    </dgm:pt>
    <dgm:pt modelId="{130A7E2C-1061-43C9-B19D-3A2F6B5A089D}" type="pres">
      <dgm:prSet presAssocID="{A10A0FFF-A2E6-4F9C-8B65-034E580552EF}" presName="quad4" presStyleLbl="node1" presStyleIdx="3" presStyleCnt="4" custScaleX="103476" custScaleY="97551" custLinFactNeighborX="71167" custLinFactNeighborY="25851">
        <dgm:presLayoutVars>
          <dgm:chMax val="0"/>
          <dgm:chPref val="0"/>
          <dgm:bulletEnabled val="1"/>
        </dgm:presLayoutVars>
      </dgm:prSet>
      <dgm:spPr/>
    </dgm:pt>
  </dgm:ptLst>
  <dgm:cxnLst>
    <dgm:cxn modelId="{104C5821-CABB-4B1F-979F-551FEF88FC48}" type="presOf" srcId="{8C7F49C8-6578-47B4-BA01-3E9BBB423BA1}" destId="{A22F5F60-8832-404B-8689-EC28AB86CF7A}" srcOrd="0" destOrd="0" presId="urn:microsoft.com/office/officeart/2005/8/layout/matrix3"/>
    <dgm:cxn modelId="{A4840530-D49A-4580-AD04-2A784A726D97}" srcId="{A10A0FFF-A2E6-4F9C-8B65-034E580552EF}" destId="{DD039509-D01D-423F-822D-9C7366D023C0}" srcOrd="5" destOrd="0" parTransId="{B8BA5BF0-1940-4076-BBBC-8416536D7F91}" sibTransId="{B3565DD9-2032-4037-BD6C-6762A30CC851}"/>
    <dgm:cxn modelId="{2D3B2B61-831C-4CD8-8057-1AC883193791}" type="presOf" srcId="{75FEFB9F-B037-4A08-8E35-DAE84D46E6B8}" destId="{F5760BFF-3EEC-4E77-9783-5B19357E087A}" srcOrd="0" destOrd="0" presId="urn:microsoft.com/office/officeart/2005/8/layout/matrix3"/>
    <dgm:cxn modelId="{8481C4A8-FE2E-4865-B53B-78983E768AD9}" srcId="{A10A0FFF-A2E6-4F9C-8B65-034E580552EF}" destId="{63AD103A-6296-4C0F-9ADF-942666723DA8}" srcOrd="3" destOrd="0" parTransId="{6EB26236-6159-452E-8B3E-1CBBF1650C05}" sibTransId="{31E2FC30-F429-4C76-AA5A-AF3A295CBC8B}"/>
    <dgm:cxn modelId="{6CED44B2-1FE0-4CB4-8484-ED88526D26D6}" srcId="{A10A0FFF-A2E6-4F9C-8B65-034E580552EF}" destId="{7AF77D1B-1499-444F-BD44-E8EAAB8EBD35}" srcOrd="1" destOrd="0" parTransId="{43BA6540-919D-4346-AF73-0516328AB73B}" sibTransId="{3D756F86-66FE-4DAB-90E0-07E54B7D0D6F}"/>
    <dgm:cxn modelId="{E30F98BD-DBBB-46F7-9720-0619F721E9B2}" type="presOf" srcId="{63AD103A-6296-4C0F-9ADF-942666723DA8}" destId="{130A7E2C-1061-43C9-B19D-3A2F6B5A089D}" srcOrd="0" destOrd="0" presId="urn:microsoft.com/office/officeart/2005/8/layout/matrix3"/>
    <dgm:cxn modelId="{317720D1-FD0F-4D2B-8504-0B7751E4E119}" srcId="{A10A0FFF-A2E6-4F9C-8B65-034E580552EF}" destId="{5A1AF617-8AC2-4D82-9A4B-5F6C1F1D8B39}" srcOrd="4" destOrd="0" parTransId="{7515BD8A-2988-44E8-A2AE-6E12C654416C}" sibTransId="{795D1806-2BEF-474D-A299-9F972A9DE992}"/>
    <dgm:cxn modelId="{950DB0D9-FF50-46EA-B99C-93DDF972EF0D}" srcId="{A10A0FFF-A2E6-4F9C-8B65-034E580552EF}" destId="{75FEFB9F-B037-4A08-8E35-DAE84D46E6B8}" srcOrd="0" destOrd="0" parTransId="{B12C0114-D9D3-43C1-8A9E-A16D2F53AA75}" sibTransId="{F8FBA6CF-942A-4F79-B0FE-9433C6F6832C}"/>
    <dgm:cxn modelId="{E0C1EEDE-5466-4390-B600-CA5ED4E62CA9}" type="presOf" srcId="{A10A0FFF-A2E6-4F9C-8B65-034E580552EF}" destId="{B58B3E94-50DE-497F-ADA0-4567209E5508}" srcOrd="0" destOrd="0" presId="urn:microsoft.com/office/officeart/2005/8/layout/matrix3"/>
    <dgm:cxn modelId="{F20E39E4-BF6D-4812-BDCE-D292D99B63B2}" type="presOf" srcId="{7AF77D1B-1499-444F-BD44-E8EAAB8EBD35}" destId="{C8BBC9E7-B906-4A4D-9755-47EE626FC9A3}" srcOrd="0" destOrd="0" presId="urn:microsoft.com/office/officeart/2005/8/layout/matrix3"/>
    <dgm:cxn modelId="{DF32ABFA-01F5-49E9-8CED-BA5B0E2BC82A}" srcId="{A10A0FFF-A2E6-4F9C-8B65-034E580552EF}" destId="{8C7F49C8-6578-47B4-BA01-3E9BBB423BA1}" srcOrd="2" destOrd="0" parTransId="{6D30D4E0-31E9-4022-B47E-FF13587883E5}" sibTransId="{72CC22B8-3E8D-4D15-8781-A997673D893E}"/>
    <dgm:cxn modelId="{2D06E7C9-8FB4-46C2-A3A3-77344C89176D}" type="presParOf" srcId="{B58B3E94-50DE-497F-ADA0-4567209E5508}" destId="{E2016DF6-B373-4958-B2F4-F3D3E4400502}" srcOrd="0" destOrd="0" presId="urn:microsoft.com/office/officeart/2005/8/layout/matrix3"/>
    <dgm:cxn modelId="{AE6EC22A-64F8-4BCC-97CC-A9DE719C9D18}" type="presParOf" srcId="{B58B3E94-50DE-497F-ADA0-4567209E5508}" destId="{F5760BFF-3EEC-4E77-9783-5B19357E087A}" srcOrd="1" destOrd="0" presId="urn:microsoft.com/office/officeart/2005/8/layout/matrix3"/>
    <dgm:cxn modelId="{CF4A88AF-F3CA-4849-B742-8BD7EBD9F99C}" type="presParOf" srcId="{B58B3E94-50DE-497F-ADA0-4567209E5508}" destId="{C8BBC9E7-B906-4A4D-9755-47EE626FC9A3}" srcOrd="2" destOrd="0" presId="urn:microsoft.com/office/officeart/2005/8/layout/matrix3"/>
    <dgm:cxn modelId="{B2D5BF34-1CD4-473D-822B-07AEEAA20980}" type="presParOf" srcId="{B58B3E94-50DE-497F-ADA0-4567209E5508}" destId="{A22F5F60-8832-404B-8689-EC28AB86CF7A}" srcOrd="3" destOrd="0" presId="urn:microsoft.com/office/officeart/2005/8/layout/matrix3"/>
    <dgm:cxn modelId="{EEE12EAC-828F-43C2-A8ED-B13B61063205}" type="presParOf" srcId="{B58B3E94-50DE-497F-ADA0-4567209E5508}" destId="{130A7E2C-1061-43C9-B19D-3A2F6B5A089D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C3039A0-7C7A-4880-98A1-4B8F8F1A4782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9B0BEC8E-6129-4F02-BCAA-D9CD57730050}">
      <dgm:prSet phldrT="[Tekst]"/>
      <dgm:spPr/>
      <dgm:t>
        <a:bodyPr/>
        <a:lstStyle/>
        <a:p>
          <a:r>
            <a:rPr lang="pl-PL" dirty="0"/>
            <a:t>Dygowo</a:t>
          </a:r>
        </a:p>
        <a:p>
          <a:r>
            <a:rPr lang="pl-PL" dirty="0"/>
            <a:t>Ustronie Morskie</a:t>
          </a:r>
        </a:p>
        <a:p>
          <a:r>
            <a:rPr lang="pl-PL" dirty="0"/>
            <a:t>Biesiekierz</a:t>
          </a:r>
        </a:p>
        <a:p>
          <a:endParaRPr lang="pl-PL" dirty="0">
            <a:solidFill>
              <a:schemeClr val="tx2">
                <a:lumMod val="50000"/>
              </a:schemeClr>
            </a:solidFill>
          </a:endParaRPr>
        </a:p>
        <a:p>
          <a:r>
            <a:rPr lang="pl-PL" dirty="0">
              <a:solidFill>
                <a:schemeClr val="bg1"/>
              </a:solidFill>
            </a:rPr>
            <a:t>2015-2016</a:t>
          </a:r>
        </a:p>
      </dgm:t>
    </dgm:pt>
    <dgm:pt modelId="{87F19FA9-2284-4BE9-A431-024C8D8B0C90}" type="parTrans" cxnId="{31309ED0-4D4D-4418-921E-68AFD95A71D0}">
      <dgm:prSet/>
      <dgm:spPr/>
      <dgm:t>
        <a:bodyPr/>
        <a:lstStyle/>
        <a:p>
          <a:endParaRPr lang="pl-PL"/>
        </a:p>
      </dgm:t>
    </dgm:pt>
    <dgm:pt modelId="{BDC28B3D-6D06-4266-908B-CF8EBA8693A1}" type="sibTrans" cxnId="{31309ED0-4D4D-4418-921E-68AFD95A71D0}">
      <dgm:prSet/>
      <dgm:spPr/>
      <dgm:t>
        <a:bodyPr/>
        <a:lstStyle/>
        <a:p>
          <a:endParaRPr lang="pl-PL"/>
        </a:p>
      </dgm:t>
    </dgm:pt>
    <dgm:pt modelId="{C65FE75C-6039-43B0-99DA-67602101115F}">
      <dgm:prSet phldrT="[Tekst]"/>
      <dgm:spPr/>
      <dgm:t>
        <a:bodyPr/>
        <a:lstStyle/>
        <a:p>
          <a:r>
            <a:rPr lang="pl-PL" dirty="0"/>
            <a:t>Tychowo</a:t>
          </a:r>
        </a:p>
        <a:p>
          <a:r>
            <a:rPr lang="pl-PL" dirty="0"/>
            <a:t>Białogard</a:t>
          </a:r>
        </a:p>
        <a:p>
          <a:r>
            <a:rPr lang="pl-PL" dirty="0"/>
            <a:t>Sianów</a:t>
          </a:r>
        </a:p>
        <a:p>
          <a:endParaRPr lang="pl-PL" dirty="0">
            <a:solidFill>
              <a:schemeClr val="tx2">
                <a:lumMod val="50000"/>
              </a:schemeClr>
            </a:solidFill>
          </a:endParaRPr>
        </a:p>
        <a:p>
          <a:r>
            <a:rPr lang="pl-PL" dirty="0">
              <a:solidFill>
                <a:schemeClr val="bg1"/>
              </a:solidFill>
            </a:rPr>
            <a:t>2016-2017</a:t>
          </a:r>
        </a:p>
      </dgm:t>
    </dgm:pt>
    <dgm:pt modelId="{012D75D3-DF50-49F7-89D9-8E44060E4683}" type="parTrans" cxnId="{B323D2FA-D3AC-4B31-BEAE-0535D5EA3EDA}">
      <dgm:prSet/>
      <dgm:spPr/>
      <dgm:t>
        <a:bodyPr/>
        <a:lstStyle/>
        <a:p>
          <a:endParaRPr lang="pl-PL"/>
        </a:p>
      </dgm:t>
    </dgm:pt>
    <dgm:pt modelId="{B1EA9667-3C78-4312-AB6C-6A6427F76B73}" type="sibTrans" cxnId="{B323D2FA-D3AC-4B31-BEAE-0535D5EA3EDA}">
      <dgm:prSet/>
      <dgm:spPr/>
      <dgm:t>
        <a:bodyPr/>
        <a:lstStyle/>
        <a:p>
          <a:endParaRPr lang="pl-PL"/>
        </a:p>
      </dgm:t>
    </dgm:pt>
    <dgm:pt modelId="{E0D9CE65-9893-42FA-81F7-98A07119452B}">
      <dgm:prSet phldrT="[Tekst]"/>
      <dgm:spPr>
        <a:solidFill>
          <a:srgbClr val="FFC000"/>
        </a:solidFill>
      </dgm:spPr>
      <dgm:t>
        <a:bodyPr/>
        <a:lstStyle/>
        <a:p>
          <a:r>
            <a:rPr lang="pl-PL" dirty="0">
              <a:solidFill>
                <a:schemeClr val="tx2">
                  <a:lumMod val="50000"/>
                </a:schemeClr>
              </a:solidFill>
            </a:rPr>
            <a:t>Polanów</a:t>
          </a:r>
        </a:p>
        <a:p>
          <a:r>
            <a:rPr lang="pl-PL" dirty="0">
              <a:solidFill>
                <a:schemeClr val="tx2">
                  <a:lumMod val="50000"/>
                </a:schemeClr>
              </a:solidFill>
            </a:rPr>
            <a:t>Świeszyno</a:t>
          </a:r>
        </a:p>
        <a:p>
          <a:r>
            <a:rPr lang="pl-PL" dirty="0">
              <a:solidFill>
                <a:schemeClr val="tx2">
                  <a:lumMod val="50000"/>
                </a:schemeClr>
              </a:solidFill>
            </a:rPr>
            <a:t>Kołobrzeg</a:t>
          </a:r>
        </a:p>
        <a:p>
          <a:endParaRPr lang="pl-PL" dirty="0">
            <a:solidFill>
              <a:schemeClr val="tx2">
                <a:lumMod val="50000"/>
              </a:schemeClr>
            </a:solidFill>
          </a:endParaRPr>
        </a:p>
        <a:p>
          <a:r>
            <a:rPr lang="pl-PL" dirty="0">
              <a:solidFill>
                <a:schemeClr val="tx2">
                  <a:lumMod val="50000"/>
                </a:schemeClr>
              </a:solidFill>
            </a:rPr>
            <a:t>2017-2018</a:t>
          </a:r>
        </a:p>
      </dgm:t>
    </dgm:pt>
    <dgm:pt modelId="{9AA4A140-2EAA-45C1-AC3F-66DBCD16D5A6}" type="parTrans" cxnId="{A990C60F-89DC-4DFE-82FF-ED613F24417A}">
      <dgm:prSet/>
      <dgm:spPr/>
      <dgm:t>
        <a:bodyPr/>
        <a:lstStyle/>
        <a:p>
          <a:endParaRPr lang="pl-PL"/>
        </a:p>
      </dgm:t>
    </dgm:pt>
    <dgm:pt modelId="{35F08EB2-C96E-4CB8-BA77-CB6D7176660F}" type="sibTrans" cxnId="{A990C60F-89DC-4DFE-82FF-ED613F24417A}">
      <dgm:prSet/>
      <dgm:spPr/>
      <dgm:t>
        <a:bodyPr/>
        <a:lstStyle/>
        <a:p>
          <a:endParaRPr lang="pl-PL"/>
        </a:p>
      </dgm:t>
    </dgm:pt>
    <dgm:pt modelId="{73A364EC-DFAC-45E8-8994-EE2F222E4820}">
      <dgm:prSet/>
      <dgm:spPr/>
      <dgm:t>
        <a:bodyPr/>
        <a:lstStyle/>
        <a:p>
          <a:r>
            <a:rPr lang="pl-PL" dirty="0">
              <a:latin typeface="Calibri" panose="020F0502020204030204" pitchFamily="34" charset="0"/>
            </a:rPr>
            <a:t>Gościno</a:t>
          </a:r>
        </a:p>
        <a:p>
          <a:r>
            <a:rPr lang="pl-PL" dirty="0">
              <a:latin typeface="Calibri" panose="020F0502020204030204" pitchFamily="34" charset="0"/>
            </a:rPr>
            <a:t>Karlino</a:t>
          </a:r>
        </a:p>
        <a:p>
          <a:r>
            <a:rPr lang="pl-PL" dirty="0">
              <a:latin typeface="Calibri" panose="020F0502020204030204" pitchFamily="34" charset="0"/>
            </a:rPr>
            <a:t>Manowo</a:t>
          </a:r>
        </a:p>
        <a:p>
          <a:endParaRPr lang="pl-PL" dirty="0">
            <a:latin typeface="Calibri" panose="020F0502020204030204" pitchFamily="34" charset="0"/>
          </a:endParaRPr>
        </a:p>
        <a:p>
          <a:r>
            <a:rPr lang="pl-PL" dirty="0">
              <a:solidFill>
                <a:schemeClr val="bg1"/>
              </a:solidFill>
            </a:rPr>
            <a:t>2018-2019</a:t>
          </a:r>
          <a:r>
            <a:rPr lang="pl-PL" dirty="0">
              <a:latin typeface="Calibri" panose="020F0502020204030204" pitchFamily="34" charset="0"/>
            </a:rPr>
            <a:t> </a:t>
          </a:r>
        </a:p>
      </dgm:t>
    </dgm:pt>
    <dgm:pt modelId="{64881B6A-4C2B-4ADC-997E-094942815014}" type="parTrans" cxnId="{B7B1EB75-28B0-4595-9488-1A569DB11067}">
      <dgm:prSet/>
      <dgm:spPr/>
      <dgm:t>
        <a:bodyPr/>
        <a:lstStyle/>
        <a:p>
          <a:endParaRPr lang="pl-PL"/>
        </a:p>
      </dgm:t>
    </dgm:pt>
    <dgm:pt modelId="{6D156B01-D03F-40B3-8E53-B3DEE66A6F1B}" type="sibTrans" cxnId="{B7B1EB75-28B0-4595-9488-1A569DB11067}">
      <dgm:prSet/>
      <dgm:spPr/>
      <dgm:t>
        <a:bodyPr/>
        <a:lstStyle/>
        <a:p>
          <a:endParaRPr lang="pl-PL"/>
        </a:p>
      </dgm:t>
    </dgm:pt>
    <dgm:pt modelId="{6C9C5792-9219-43B0-AD68-ABAFA6672F08}">
      <dgm:prSet phldrT="[Tekst]"/>
      <dgm:spPr/>
      <dgm:t>
        <a:bodyPr/>
        <a:lstStyle/>
        <a:p>
          <a:r>
            <a:rPr lang="pl-PL" dirty="0"/>
            <a:t>Będzino</a:t>
          </a:r>
        </a:p>
        <a:p>
          <a:r>
            <a:rPr lang="pl-PL" dirty="0"/>
            <a:t>Siemyśl</a:t>
          </a:r>
        </a:p>
        <a:p>
          <a:r>
            <a:rPr lang="pl-PL" dirty="0"/>
            <a:t>Bobolice</a:t>
          </a:r>
        </a:p>
        <a:p>
          <a:endParaRPr lang="pl-PL" dirty="0">
            <a:solidFill>
              <a:schemeClr val="tx2">
                <a:lumMod val="50000"/>
              </a:schemeClr>
            </a:solidFill>
          </a:endParaRPr>
        </a:p>
        <a:p>
          <a:r>
            <a:rPr lang="pl-PL" dirty="0">
              <a:solidFill>
                <a:schemeClr val="bg1"/>
              </a:solidFill>
            </a:rPr>
            <a:t>2019-2020</a:t>
          </a:r>
        </a:p>
      </dgm:t>
    </dgm:pt>
    <dgm:pt modelId="{CB82055E-E767-4875-B8D7-95AB4F4CD629}" type="parTrans" cxnId="{CDDB8B78-F1B1-438C-81F5-022A8CEF5D8B}">
      <dgm:prSet/>
      <dgm:spPr/>
      <dgm:t>
        <a:bodyPr/>
        <a:lstStyle/>
        <a:p>
          <a:endParaRPr lang="pl-PL"/>
        </a:p>
      </dgm:t>
    </dgm:pt>
    <dgm:pt modelId="{AF85EFC5-B7CE-48F6-9032-3EE71C70170A}" type="sibTrans" cxnId="{CDDB8B78-F1B1-438C-81F5-022A8CEF5D8B}">
      <dgm:prSet/>
      <dgm:spPr/>
      <dgm:t>
        <a:bodyPr/>
        <a:lstStyle/>
        <a:p>
          <a:endParaRPr lang="pl-PL"/>
        </a:p>
      </dgm:t>
    </dgm:pt>
    <dgm:pt modelId="{0B5B7176-5D96-42EA-9183-824DCD3D34A6}">
      <dgm:prSet phldrT="[Tekst]"/>
      <dgm:spPr/>
      <dgm:t>
        <a:bodyPr/>
        <a:lstStyle/>
        <a:p>
          <a:endParaRPr lang="pl-PL" dirty="0"/>
        </a:p>
        <a:p>
          <a:r>
            <a:rPr lang="pl-PL" dirty="0"/>
            <a:t>Mielno</a:t>
          </a:r>
        </a:p>
        <a:p>
          <a:endParaRPr lang="pl-PL" dirty="0"/>
        </a:p>
        <a:p>
          <a:endParaRPr lang="pl-PL" dirty="0"/>
        </a:p>
        <a:p>
          <a:r>
            <a:rPr lang="pl-PL" dirty="0">
              <a:solidFill>
                <a:schemeClr val="bg1"/>
              </a:solidFill>
            </a:rPr>
            <a:t>2020-2021</a:t>
          </a:r>
        </a:p>
      </dgm:t>
    </dgm:pt>
    <dgm:pt modelId="{B4A36662-FB8F-42F8-A643-61A5F23CCC19}" type="parTrans" cxnId="{78A8E920-9668-4003-98CE-99A6AA68D825}">
      <dgm:prSet/>
      <dgm:spPr/>
      <dgm:t>
        <a:bodyPr/>
        <a:lstStyle/>
        <a:p>
          <a:endParaRPr lang="pl-PL"/>
        </a:p>
      </dgm:t>
    </dgm:pt>
    <dgm:pt modelId="{A473F3C8-CED4-4AE9-8D11-A5AAE67F5DE0}" type="sibTrans" cxnId="{78A8E920-9668-4003-98CE-99A6AA68D825}">
      <dgm:prSet/>
      <dgm:spPr/>
      <dgm:t>
        <a:bodyPr/>
        <a:lstStyle/>
        <a:p>
          <a:endParaRPr lang="pl-PL"/>
        </a:p>
      </dgm:t>
    </dgm:pt>
    <dgm:pt modelId="{183A49C7-4613-42B3-B326-D1FEDF78C423}" type="pres">
      <dgm:prSet presAssocID="{2C3039A0-7C7A-4880-98A1-4B8F8F1A4782}" presName="Name0" presStyleCnt="0">
        <dgm:presLayoutVars>
          <dgm:dir/>
          <dgm:resizeHandles val="exact"/>
        </dgm:presLayoutVars>
      </dgm:prSet>
      <dgm:spPr/>
    </dgm:pt>
    <dgm:pt modelId="{14BCBF82-4AF9-4BEE-B2B9-F21D67200E42}" type="pres">
      <dgm:prSet presAssocID="{9B0BEC8E-6129-4F02-BCAA-D9CD57730050}" presName="node" presStyleLbl="node1" presStyleIdx="0" presStyleCnt="6" custScaleX="112284" custScaleY="220150">
        <dgm:presLayoutVars>
          <dgm:bulletEnabled val="1"/>
        </dgm:presLayoutVars>
      </dgm:prSet>
      <dgm:spPr/>
    </dgm:pt>
    <dgm:pt modelId="{66D217F4-D255-446B-9D74-B852CB56B255}" type="pres">
      <dgm:prSet presAssocID="{BDC28B3D-6D06-4266-908B-CF8EBA8693A1}" presName="sibTrans" presStyleLbl="sibTrans2D1" presStyleIdx="0" presStyleCnt="5"/>
      <dgm:spPr/>
    </dgm:pt>
    <dgm:pt modelId="{FEBCCDF5-B853-489C-AC6A-41996221CC49}" type="pres">
      <dgm:prSet presAssocID="{BDC28B3D-6D06-4266-908B-CF8EBA8693A1}" presName="connectorText" presStyleLbl="sibTrans2D1" presStyleIdx="0" presStyleCnt="5"/>
      <dgm:spPr/>
    </dgm:pt>
    <dgm:pt modelId="{DAACF7D7-8473-49DC-BF29-DE5D583BB675}" type="pres">
      <dgm:prSet presAssocID="{C65FE75C-6039-43B0-99DA-67602101115F}" presName="node" presStyleLbl="node1" presStyleIdx="1" presStyleCnt="6" custScaleX="106852" custScaleY="211075">
        <dgm:presLayoutVars>
          <dgm:bulletEnabled val="1"/>
        </dgm:presLayoutVars>
      </dgm:prSet>
      <dgm:spPr/>
    </dgm:pt>
    <dgm:pt modelId="{74B64923-FA33-4AB6-BCCE-F2115DD70628}" type="pres">
      <dgm:prSet presAssocID="{B1EA9667-3C78-4312-AB6C-6A6427F76B73}" presName="sibTrans" presStyleLbl="sibTrans2D1" presStyleIdx="1" presStyleCnt="5"/>
      <dgm:spPr/>
    </dgm:pt>
    <dgm:pt modelId="{05737358-4C7B-4DD3-A081-15E2D3984E18}" type="pres">
      <dgm:prSet presAssocID="{B1EA9667-3C78-4312-AB6C-6A6427F76B73}" presName="connectorText" presStyleLbl="sibTrans2D1" presStyleIdx="1" presStyleCnt="5"/>
      <dgm:spPr/>
    </dgm:pt>
    <dgm:pt modelId="{59735780-FC84-4D74-AE71-004D401BC931}" type="pres">
      <dgm:prSet presAssocID="{E0D9CE65-9893-42FA-81F7-98A07119452B}" presName="node" presStyleLbl="node1" presStyleIdx="2" presStyleCnt="6" custScaleY="206786">
        <dgm:presLayoutVars>
          <dgm:bulletEnabled val="1"/>
        </dgm:presLayoutVars>
      </dgm:prSet>
      <dgm:spPr/>
    </dgm:pt>
    <dgm:pt modelId="{BB1B87EF-C407-498C-9B0B-C3AF67F47A82}" type="pres">
      <dgm:prSet presAssocID="{35F08EB2-C96E-4CB8-BA77-CB6D7176660F}" presName="sibTrans" presStyleLbl="sibTrans2D1" presStyleIdx="2" presStyleCnt="5"/>
      <dgm:spPr/>
    </dgm:pt>
    <dgm:pt modelId="{8C77543A-35D9-467A-AA11-E700A12A27DA}" type="pres">
      <dgm:prSet presAssocID="{35F08EB2-C96E-4CB8-BA77-CB6D7176660F}" presName="connectorText" presStyleLbl="sibTrans2D1" presStyleIdx="2" presStyleCnt="5"/>
      <dgm:spPr/>
    </dgm:pt>
    <dgm:pt modelId="{008C9D1A-5682-4925-BEDA-FE38EDE6B947}" type="pres">
      <dgm:prSet presAssocID="{73A364EC-DFAC-45E8-8994-EE2F222E4820}" presName="node" presStyleLbl="node1" presStyleIdx="3" presStyleCnt="6" custScaleY="206786">
        <dgm:presLayoutVars>
          <dgm:bulletEnabled val="1"/>
        </dgm:presLayoutVars>
      </dgm:prSet>
      <dgm:spPr/>
    </dgm:pt>
    <dgm:pt modelId="{8C01927B-05AF-44AB-BEC7-E891DDDCA487}" type="pres">
      <dgm:prSet presAssocID="{6D156B01-D03F-40B3-8E53-B3DEE66A6F1B}" presName="sibTrans" presStyleLbl="sibTrans2D1" presStyleIdx="3" presStyleCnt="5"/>
      <dgm:spPr/>
    </dgm:pt>
    <dgm:pt modelId="{FB0CED5C-E9BA-476E-B779-7548DF62AD69}" type="pres">
      <dgm:prSet presAssocID="{6D156B01-D03F-40B3-8E53-B3DEE66A6F1B}" presName="connectorText" presStyleLbl="sibTrans2D1" presStyleIdx="3" presStyleCnt="5"/>
      <dgm:spPr/>
    </dgm:pt>
    <dgm:pt modelId="{91133F69-2045-4218-979B-FF3996232138}" type="pres">
      <dgm:prSet presAssocID="{6C9C5792-9219-43B0-AD68-ABAFA6672F08}" presName="node" presStyleLbl="node1" presStyleIdx="4" presStyleCnt="6" custScaleY="211075">
        <dgm:presLayoutVars>
          <dgm:bulletEnabled val="1"/>
        </dgm:presLayoutVars>
      </dgm:prSet>
      <dgm:spPr/>
    </dgm:pt>
    <dgm:pt modelId="{72BE8EA9-34BC-4C0D-8B1B-7941F861D223}" type="pres">
      <dgm:prSet presAssocID="{AF85EFC5-B7CE-48F6-9032-3EE71C70170A}" presName="sibTrans" presStyleLbl="sibTrans2D1" presStyleIdx="4" presStyleCnt="5"/>
      <dgm:spPr/>
    </dgm:pt>
    <dgm:pt modelId="{DD0420CC-120C-4999-9D82-1FDFE5A8EF00}" type="pres">
      <dgm:prSet presAssocID="{AF85EFC5-B7CE-48F6-9032-3EE71C70170A}" presName="connectorText" presStyleLbl="sibTrans2D1" presStyleIdx="4" presStyleCnt="5"/>
      <dgm:spPr/>
    </dgm:pt>
    <dgm:pt modelId="{1787DA0B-4F95-4191-91EC-10FE3B9E2251}" type="pres">
      <dgm:prSet presAssocID="{0B5B7176-5D96-42EA-9183-824DCD3D34A6}" presName="node" presStyleLbl="node1" presStyleIdx="5" presStyleCnt="6" custScaleY="206786">
        <dgm:presLayoutVars>
          <dgm:bulletEnabled val="1"/>
        </dgm:presLayoutVars>
      </dgm:prSet>
      <dgm:spPr/>
    </dgm:pt>
  </dgm:ptLst>
  <dgm:cxnLst>
    <dgm:cxn modelId="{2415A00B-A257-4918-90D3-2EF74DF59957}" type="presOf" srcId="{BDC28B3D-6D06-4266-908B-CF8EBA8693A1}" destId="{66D217F4-D255-446B-9D74-B852CB56B255}" srcOrd="0" destOrd="0" presId="urn:microsoft.com/office/officeart/2005/8/layout/process1"/>
    <dgm:cxn modelId="{A990C60F-89DC-4DFE-82FF-ED613F24417A}" srcId="{2C3039A0-7C7A-4880-98A1-4B8F8F1A4782}" destId="{E0D9CE65-9893-42FA-81F7-98A07119452B}" srcOrd="2" destOrd="0" parTransId="{9AA4A140-2EAA-45C1-AC3F-66DBCD16D5A6}" sibTransId="{35F08EB2-C96E-4CB8-BA77-CB6D7176660F}"/>
    <dgm:cxn modelId="{BA1C8210-BF91-4BFD-9954-22CF800F2239}" type="presOf" srcId="{BDC28B3D-6D06-4266-908B-CF8EBA8693A1}" destId="{FEBCCDF5-B853-489C-AC6A-41996221CC49}" srcOrd="1" destOrd="0" presId="urn:microsoft.com/office/officeart/2005/8/layout/process1"/>
    <dgm:cxn modelId="{78A8E920-9668-4003-98CE-99A6AA68D825}" srcId="{2C3039A0-7C7A-4880-98A1-4B8F8F1A4782}" destId="{0B5B7176-5D96-42EA-9183-824DCD3D34A6}" srcOrd="5" destOrd="0" parTransId="{B4A36662-FB8F-42F8-A643-61A5F23CCC19}" sibTransId="{A473F3C8-CED4-4AE9-8D11-A5AAE67F5DE0}"/>
    <dgm:cxn modelId="{BCA4ED29-14AA-42A7-89B2-733D40984AE7}" type="presOf" srcId="{9B0BEC8E-6129-4F02-BCAA-D9CD57730050}" destId="{14BCBF82-4AF9-4BEE-B2B9-F21D67200E42}" srcOrd="0" destOrd="0" presId="urn:microsoft.com/office/officeart/2005/8/layout/process1"/>
    <dgm:cxn modelId="{480D9B2C-856D-4980-B070-324D756FFACC}" type="presOf" srcId="{E0D9CE65-9893-42FA-81F7-98A07119452B}" destId="{59735780-FC84-4D74-AE71-004D401BC931}" srcOrd="0" destOrd="0" presId="urn:microsoft.com/office/officeart/2005/8/layout/process1"/>
    <dgm:cxn modelId="{EDA83A33-2DBE-4482-AD65-B9BBAC173B16}" type="presOf" srcId="{0B5B7176-5D96-42EA-9183-824DCD3D34A6}" destId="{1787DA0B-4F95-4191-91EC-10FE3B9E2251}" srcOrd="0" destOrd="0" presId="urn:microsoft.com/office/officeart/2005/8/layout/process1"/>
    <dgm:cxn modelId="{145C423C-CCA7-48ED-8F37-B8E40C72F9A1}" type="presOf" srcId="{C65FE75C-6039-43B0-99DA-67602101115F}" destId="{DAACF7D7-8473-49DC-BF29-DE5D583BB675}" srcOrd="0" destOrd="0" presId="urn:microsoft.com/office/officeart/2005/8/layout/process1"/>
    <dgm:cxn modelId="{FC3C3F63-F37C-43DA-B05D-66F549BEAA3E}" type="presOf" srcId="{35F08EB2-C96E-4CB8-BA77-CB6D7176660F}" destId="{BB1B87EF-C407-498C-9B0B-C3AF67F47A82}" srcOrd="0" destOrd="0" presId="urn:microsoft.com/office/officeart/2005/8/layout/process1"/>
    <dgm:cxn modelId="{3281DE48-5EAD-4134-9141-1FA6A8EF7B73}" type="presOf" srcId="{73A364EC-DFAC-45E8-8994-EE2F222E4820}" destId="{008C9D1A-5682-4925-BEDA-FE38EDE6B947}" srcOrd="0" destOrd="0" presId="urn:microsoft.com/office/officeart/2005/8/layout/process1"/>
    <dgm:cxn modelId="{EFB4134A-7890-4D13-9DFF-861AC43ABD2D}" type="presOf" srcId="{6C9C5792-9219-43B0-AD68-ABAFA6672F08}" destId="{91133F69-2045-4218-979B-FF3996232138}" srcOrd="0" destOrd="0" presId="urn:microsoft.com/office/officeart/2005/8/layout/process1"/>
    <dgm:cxn modelId="{41492B4A-C23E-4378-9C6E-87922F1741E2}" type="presOf" srcId="{AF85EFC5-B7CE-48F6-9032-3EE71C70170A}" destId="{72BE8EA9-34BC-4C0D-8B1B-7941F861D223}" srcOrd="0" destOrd="0" presId="urn:microsoft.com/office/officeart/2005/8/layout/process1"/>
    <dgm:cxn modelId="{4A058D70-25A0-4A89-82F9-D5954FA1C80B}" type="presOf" srcId="{6D156B01-D03F-40B3-8E53-B3DEE66A6F1B}" destId="{FB0CED5C-E9BA-476E-B779-7548DF62AD69}" srcOrd="1" destOrd="0" presId="urn:microsoft.com/office/officeart/2005/8/layout/process1"/>
    <dgm:cxn modelId="{B7B1EB75-28B0-4595-9488-1A569DB11067}" srcId="{2C3039A0-7C7A-4880-98A1-4B8F8F1A4782}" destId="{73A364EC-DFAC-45E8-8994-EE2F222E4820}" srcOrd="3" destOrd="0" parTransId="{64881B6A-4C2B-4ADC-997E-094942815014}" sibTransId="{6D156B01-D03F-40B3-8E53-B3DEE66A6F1B}"/>
    <dgm:cxn modelId="{CDDB8B78-F1B1-438C-81F5-022A8CEF5D8B}" srcId="{2C3039A0-7C7A-4880-98A1-4B8F8F1A4782}" destId="{6C9C5792-9219-43B0-AD68-ABAFA6672F08}" srcOrd="4" destOrd="0" parTransId="{CB82055E-E767-4875-B8D7-95AB4F4CD629}" sibTransId="{AF85EFC5-B7CE-48F6-9032-3EE71C70170A}"/>
    <dgm:cxn modelId="{4FE0EE84-0BEB-483A-A2C2-34708EAA0652}" type="presOf" srcId="{B1EA9667-3C78-4312-AB6C-6A6427F76B73}" destId="{74B64923-FA33-4AB6-BCCE-F2115DD70628}" srcOrd="0" destOrd="0" presId="urn:microsoft.com/office/officeart/2005/8/layout/process1"/>
    <dgm:cxn modelId="{DEC8CFAB-57C3-427F-A22F-322A13EBBC92}" type="presOf" srcId="{2C3039A0-7C7A-4880-98A1-4B8F8F1A4782}" destId="{183A49C7-4613-42B3-B326-D1FEDF78C423}" srcOrd="0" destOrd="0" presId="urn:microsoft.com/office/officeart/2005/8/layout/process1"/>
    <dgm:cxn modelId="{0608BCB8-3DC9-4FA2-9CC8-CE733AE599D8}" type="presOf" srcId="{35F08EB2-C96E-4CB8-BA77-CB6D7176660F}" destId="{8C77543A-35D9-467A-AA11-E700A12A27DA}" srcOrd="1" destOrd="0" presId="urn:microsoft.com/office/officeart/2005/8/layout/process1"/>
    <dgm:cxn modelId="{AF7217C5-B557-4CA5-9E95-BD04AE5C6D3B}" type="presOf" srcId="{B1EA9667-3C78-4312-AB6C-6A6427F76B73}" destId="{05737358-4C7B-4DD3-A081-15E2D3984E18}" srcOrd="1" destOrd="0" presId="urn:microsoft.com/office/officeart/2005/8/layout/process1"/>
    <dgm:cxn modelId="{31309ED0-4D4D-4418-921E-68AFD95A71D0}" srcId="{2C3039A0-7C7A-4880-98A1-4B8F8F1A4782}" destId="{9B0BEC8E-6129-4F02-BCAA-D9CD57730050}" srcOrd="0" destOrd="0" parTransId="{87F19FA9-2284-4BE9-A431-024C8D8B0C90}" sibTransId="{BDC28B3D-6D06-4266-908B-CF8EBA8693A1}"/>
    <dgm:cxn modelId="{3938FFEA-DD2E-43F1-9DF9-51607E4A1239}" type="presOf" srcId="{AF85EFC5-B7CE-48F6-9032-3EE71C70170A}" destId="{DD0420CC-120C-4999-9D82-1FDFE5A8EF00}" srcOrd="1" destOrd="0" presId="urn:microsoft.com/office/officeart/2005/8/layout/process1"/>
    <dgm:cxn modelId="{5615FAF1-3941-4649-8855-D94772758F93}" type="presOf" srcId="{6D156B01-D03F-40B3-8E53-B3DEE66A6F1B}" destId="{8C01927B-05AF-44AB-BEC7-E891DDDCA487}" srcOrd="0" destOrd="0" presId="urn:microsoft.com/office/officeart/2005/8/layout/process1"/>
    <dgm:cxn modelId="{B323D2FA-D3AC-4B31-BEAE-0535D5EA3EDA}" srcId="{2C3039A0-7C7A-4880-98A1-4B8F8F1A4782}" destId="{C65FE75C-6039-43B0-99DA-67602101115F}" srcOrd="1" destOrd="0" parTransId="{012D75D3-DF50-49F7-89D9-8E44060E4683}" sibTransId="{B1EA9667-3C78-4312-AB6C-6A6427F76B73}"/>
    <dgm:cxn modelId="{91561222-5D82-4EDA-BFF0-8E33CC4A8336}" type="presParOf" srcId="{183A49C7-4613-42B3-B326-D1FEDF78C423}" destId="{14BCBF82-4AF9-4BEE-B2B9-F21D67200E42}" srcOrd="0" destOrd="0" presId="urn:microsoft.com/office/officeart/2005/8/layout/process1"/>
    <dgm:cxn modelId="{29E3BAB2-1281-48F3-86A8-3A1CA6733A42}" type="presParOf" srcId="{183A49C7-4613-42B3-B326-D1FEDF78C423}" destId="{66D217F4-D255-446B-9D74-B852CB56B255}" srcOrd="1" destOrd="0" presId="urn:microsoft.com/office/officeart/2005/8/layout/process1"/>
    <dgm:cxn modelId="{7B2A2312-EA62-46A1-865D-0FB84DE538E5}" type="presParOf" srcId="{66D217F4-D255-446B-9D74-B852CB56B255}" destId="{FEBCCDF5-B853-489C-AC6A-41996221CC49}" srcOrd="0" destOrd="0" presId="urn:microsoft.com/office/officeart/2005/8/layout/process1"/>
    <dgm:cxn modelId="{B8BC0F88-C392-401A-8707-9C8EC7415E00}" type="presParOf" srcId="{183A49C7-4613-42B3-B326-D1FEDF78C423}" destId="{DAACF7D7-8473-49DC-BF29-DE5D583BB675}" srcOrd="2" destOrd="0" presId="urn:microsoft.com/office/officeart/2005/8/layout/process1"/>
    <dgm:cxn modelId="{5ED2A9B6-C9B2-4F99-AAA8-49275CE14E4B}" type="presParOf" srcId="{183A49C7-4613-42B3-B326-D1FEDF78C423}" destId="{74B64923-FA33-4AB6-BCCE-F2115DD70628}" srcOrd="3" destOrd="0" presId="urn:microsoft.com/office/officeart/2005/8/layout/process1"/>
    <dgm:cxn modelId="{70F90C48-C9D1-4458-BB1F-2B6AEE3CC79E}" type="presParOf" srcId="{74B64923-FA33-4AB6-BCCE-F2115DD70628}" destId="{05737358-4C7B-4DD3-A081-15E2D3984E18}" srcOrd="0" destOrd="0" presId="urn:microsoft.com/office/officeart/2005/8/layout/process1"/>
    <dgm:cxn modelId="{4EC962B0-EFE5-4894-BFB1-AC50E2541A63}" type="presParOf" srcId="{183A49C7-4613-42B3-B326-D1FEDF78C423}" destId="{59735780-FC84-4D74-AE71-004D401BC931}" srcOrd="4" destOrd="0" presId="urn:microsoft.com/office/officeart/2005/8/layout/process1"/>
    <dgm:cxn modelId="{D9ED885B-FD23-45EC-BA65-2EE918BB6EE7}" type="presParOf" srcId="{183A49C7-4613-42B3-B326-D1FEDF78C423}" destId="{BB1B87EF-C407-498C-9B0B-C3AF67F47A82}" srcOrd="5" destOrd="0" presId="urn:microsoft.com/office/officeart/2005/8/layout/process1"/>
    <dgm:cxn modelId="{8E8CE67E-9331-4CA2-8E60-3C06F0DF3680}" type="presParOf" srcId="{BB1B87EF-C407-498C-9B0B-C3AF67F47A82}" destId="{8C77543A-35D9-467A-AA11-E700A12A27DA}" srcOrd="0" destOrd="0" presId="urn:microsoft.com/office/officeart/2005/8/layout/process1"/>
    <dgm:cxn modelId="{714B125A-2BBE-4DC5-B03C-44FFD3FC2624}" type="presParOf" srcId="{183A49C7-4613-42B3-B326-D1FEDF78C423}" destId="{008C9D1A-5682-4925-BEDA-FE38EDE6B947}" srcOrd="6" destOrd="0" presId="urn:microsoft.com/office/officeart/2005/8/layout/process1"/>
    <dgm:cxn modelId="{ABDFD7CF-0B2A-4547-84FE-79A0154F37F1}" type="presParOf" srcId="{183A49C7-4613-42B3-B326-D1FEDF78C423}" destId="{8C01927B-05AF-44AB-BEC7-E891DDDCA487}" srcOrd="7" destOrd="0" presId="urn:microsoft.com/office/officeart/2005/8/layout/process1"/>
    <dgm:cxn modelId="{D5040206-3201-4D75-846C-A65BC1C91DAC}" type="presParOf" srcId="{8C01927B-05AF-44AB-BEC7-E891DDDCA487}" destId="{FB0CED5C-E9BA-476E-B779-7548DF62AD69}" srcOrd="0" destOrd="0" presId="urn:microsoft.com/office/officeart/2005/8/layout/process1"/>
    <dgm:cxn modelId="{7FAA3F22-1F02-4EB9-A28E-0B4D7D1FBF05}" type="presParOf" srcId="{183A49C7-4613-42B3-B326-D1FEDF78C423}" destId="{91133F69-2045-4218-979B-FF3996232138}" srcOrd="8" destOrd="0" presId="urn:microsoft.com/office/officeart/2005/8/layout/process1"/>
    <dgm:cxn modelId="{59F66A12-D675-48B0-A4DA-B45BDCDE7763}" type="presParOf" srcId="{183A49C7-4613-42B3-B326-D1FEDF78C423}" destId="{72BE8EA9-34BC-4C0D-8B1B-7941F861D223}" srcOrd="9" destOrd="0" presId="urn:microsoft.com/office/officeart/2005/8/layout/process1"/>
    <dgm:cxn modelId="{11F4A851-B43F-4FB1-9486-96D69C8F6E69}" type="presParOf" srcId="{72BE8EA9-34BC-4C0D-8B1B-7941F861D223}" destId="{DD0420CC-120C-4999-9D82-1FDFE5A8EF00}" srcOrd="0" destOrd="0" presId="urn:microsoft.com/office/officeart/2005/8/layout/process1"/>
    <dgm:cxn modelId="{C5024D48-2F42-4AB8-A970-4B3987D9FACD}" type="presParOf" srcId="{183A49C7-4613-42B3-B326-D1FEDF78C423}" destId="{1787DA0B-4F95-4191-91EC-10FE3B9E2251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A5297E0-62C0-43A9-A641-33ED56B91FD5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F58314DB-7241-4A95-91E4-8D536E8D467B}">
      <dgm:prSet phldrT="[Tekst]"/>
      <dgm:spPr>
        <a:ln>
          <a:solidFill>
            <a:schemeClr val="accent4">
              <a:lumMod val="50000"/>
            </a:schemeClr>
          </a:solidFill>
        </a:ln>
      </dgm:spPr>
      <dgm:t>
        <a:bodyPr/>
        <a:lstStyle/>
        <a:p>
          <a:r>
            <a:rPr lang="pl-PL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</a:rPr>
            <a:t>Inicjatywy IP ZIT </a:t>
          </a:r>
        </a:p>
      </dgm:t>
    </dgm:pt>
    <dgm:pt modelId="{B76BB900-304E-4C2B-8CB6-325333678298}" type="parTrans" cxnId="{F882CC83-8ADB-413D-BBFB-69DACB0B699C}">
      <dgm:prSet/>
      <dgm:spPr/>
      <dgm:t>
        <a:bodyPr/>
        <a:lstStyle/>
        <a:p>
          <a:endParaRPr lang="pl-PL"/>
        </a:p>
      </dgm:t>
    </dgm:pt>
    <dgm:pt modelId="{CE0CEAAB-83F0-47A3-840E-E357B12B1ABD}" type="sibTrans" cxnId="{F882CC83-8ADB-413D-BBFB-69DACB0B699C}">
      <dgm:prSet/>
      <dgm:spPr/>
      <dgm:t>
        <a:bodyPr/>
        <a:lstStyle/>
        <a:p>
          <a:endParaRPr lang="pl-PL"/>
        </a:p>
      </dgm:t>
    </dgm:pt>
    <dgm:pt modelId="{7FC69996-206D-4CAA-9948-8FA8716224D6}">
      <dgm:prSet phldrT="[Tekst]"/>
      <dgm:spPr>
        <a:ln>
          <a:solidFill>
            <a:schemeClr val="accent4">
              <a:lumMod val="50000"/>
            </a:schemeClr>
          </a:solidFill>
        </a:ln>
      </dgm:spPr>
      <dgm:t>
        <a:bodyPr/>
        <a:lstStyle/>
        <a:p>
          <a:r>
            <a:rPr lang="pl-PL" dirty="0">
              <a:latin typeface="Calibri" panose="020F0502020204030204" pitchFamily="34" charset="0"/>
            </a:rPr>
            <a:t>Promocja </a:t>
          </a:r>
        </a:p>
      </dgm:t>
    </dgm:pt>
    <dgm:pt modelId="{24182DD3-66B1-4B8E-B9F5-9D27BE82AA73}" type="parTrans" cxnId="{5E7FAC7C-90A5-4A14-9EBB-43AE593406C7}">
      <dgm:prSet/>
      <dgm:spPr/>
      <dgm:t>
        <a:bodyPr/>
        <a:lstStyle/>
        <a:p>
          <a:endParaRPr lang="pl-PL"/>
        </a:p>
      </dgm:t>
    </dgm:pt>
    <dgm:pt modelId="{62FA6B99-36E5-44E3-A1F3-C46A0EA95AF5}" type="sibTrans" cxnId="{5E7FAC7C-90A5-4A14-9EBB-43AE593406C7}">
      <dgm:prSet/>
      <dgm:spPr/>
      <dgm:t>
        <a:bodyPr/>
        <a:lstStyle/>
        <a:p>
          <a:endParaRPr lang="pl-PL"/>
        </a:p>
      </dgm:t>
    </dgm:pt>
    <dgm:pt modelId="{EA2BEEAA-287D-45FC-9604-16C631A4632C}">
      <dgm:prSet phldrT="[Tekst]"/>
      <dgm:spPr>
        <a:ln>
          <a:solidFill>
            <a:schemeClr val="accent4">
              <a:lumMod val="50000"/>
            </a:schemeClr>
          </a:solidFill>
        </a:ln>
      </dgm:spPr>
      <dgm:t>
        <a:bodyPr/>
        <a:lstStyle/>
        <a:p>
          <a:r>
            <a:rPr lang="pl-PL" dirty="0">
              <a:latin typeface="Calibri" panose="020F0502020204030204" pitchFamily="34" charset="0"/>
            </a:rPr>
            <a:t>Administrowanie strony www</a:t>
          </a:r>
        </a:p>
      </dgm:t>
    </dgm:pt>
    <dgm:pt modelId="{DE34439B-DF70-4D40-81B3-CE067AD1AD54}" type="parTrans" cxnId="{54F5C959-78E3-4A3C-88ED-88EA4680E513}">
      <dgm:prSet/>
      <dgm:spPr/>
      <dgm:t>
        <a:bodyPr/>
        <a:lstStyle/>
        <a:p>
          <a:endParaRPr lang="pl-PL"/>
        </a:p>
      </dgm:t>
    </dgm:pt>
    <dgm:pt modelId="{77EC8641-D225-43EB-BC15-44EC9FB942CF}" type="sibTrans" cxnId="{54F5C959-78E3-4A3C-88ED-88EA4680E513}">
      <dgm:prSet/>
      <dgm:spPr/>
      <dgm:t>
        <a:bodyPr/>
        <a:lstStyle/>
        <a:p>
          <a:endParaRPr lang="pl-PL"/>
        </a:p>
      </dgm:t>
    </dgm:pt>
    <dgm:pt modelId="{131BBF1D-5D9C-4F8B-B98F-A78717142F38}">
      <dgm:prSet phldrT="[Tekst]"/>
      <dgm:spPr>
        <a:ln>
          <a:solidFill>
            <a:schemeClr val="accent4">
              <a:lumMod val="50000"/>
            </a:schemeClr>
          </a:solidFill>
        </a:ln>
      </dgm:spPr>
      <dgm:t>
        <a:bodyPr/>
        <a:lstStyle/>
        <a:p>
          <a:r>
            <a:rPr lang="pl-PL" dirty="0">
              <a:latin typeface="Calibri" panose="020F0502020204030204" pitchFamily="34" charset="0"/>
            </a:rPr>
            <a:t>Opracowanie ulotek i gadżetów </a:t>
          </a:r>
        </a:p>
      </dgm:t>
    </dgm:pt>
    <dgm:pt modelId="{2EE9B6E5-CB0B-4986-BD37-A0B4A14A7E13}" type="parTrans" cxnId="{CFA79A83-F709-4249-88D9-F113F72B2926}">
      <dgm:prSet/>
      <dgm:spPr/>
      <dgm:t>
        <a:bodyPr/>
        <a:lstStyle/>
        <a:p>
          <a:endParaRPr lang="pl-PL"/>
        </a:p>
      </dgm:t>
    </dgm:pt>
    <dgm:pt modelId="{14D3EC41-7722-48D0-A8F8-4B1532531619}" type="sibTrans" cxnId="{CFA79A83-F709-4249-88D9-F113F72B2926}">
      <dgm:prSet/>
      <dgm:spPr/>
      <dgm:t>
        <a:bodyPr/>
        <a:lstStyle/>
        <a:p>
          <a:endParaRPr lang="pl-PL"/>
        </a:p>
      </dgm:t>
    </dgm:pt>
    <dgm:pt modelId="{6186A9FF-2E5B-4F1E-ACE9-DF4629D7654F}">
      <dgm:prSet phldrT="[Tekst]"/>
      <dgm:spPr>
        <a:ln>
          <a:solidFill>
            <a:schemeClr val="accent4">
              <a:lumMod val="50000"/>
            </a:schemeClr>
          </a:solidFill>
        </a:ln>
      </dgm:spPr>
      <dgm:t>
        <a:bodyPr/>
        <a:lstStyle/>
        <a:p>
          <a:r>
            <a:rPr lang="pl-PL" dirty="0">
              <a:latin typeface="Calibri" panose="020F0502020204030204" pitchFamily="34" charset="0"/>
            </a:rPr>
            <a:t>Udział w spotkaniach dedykowanych ZIT </a:t>
          </a:r>
        </a:p>
      </dgm:t>
    </dgm:pt>
    <dgm:pt modelId="{2ADC1F91-1392-4911-8861-007E6A19D405}" type="parTrans" cxnId="{62738888-9827-431E-AB41-22754F5DAF90}">
      <dgm:prSet/>
      <dgm:spPr/>
      <dgm:t>
        <a:bodyPr/>
        <a:lstStyle/>
        <a:p>
          <a:endParaRPr lang="pl-PL"/>
        </a:p>
      </dgm:t>
    </dgm:pt>
    <dgm:pt modelId="{C4018F30-CDA2-46FC-9097-4A913BC2DFE1}" type="sibTrans" cxnId="{62738888-9827-431E-AB41-22754F5DAF90}">
      <dgm:prSet/>
      <dgm:spPr/>
      <dgm:t>
        <a:bodyPr/>
        <a:lstStyle/>
        <a:p>
          <a:endParaRPr lang="pl-PL"/>
        </a:p>
      </dgm:t>
    </dgm:pt>
    <dgm:pt modelId="{CBF0999F-0701-465F-8B88-98457AAE31F7}">
      <dgm:prSet phldrT="[Tekst]"/>
      <dgm:spPr>
        <a:ln>
          <a:solidFill>
            <a:schemeClr val="accent4">
              <a:lumMod val="50000"/>
            </a:schemeClr>
          </a:solidFill>
        </a:ln>
      </dgm:spPr>
      <dgm:t>
        <a:bodyPr/>
        <a:lstStyle/>
        <a:p>
          <a:r>
            <a:rPr lang="pl-PL" dirty="0">
              <a:latin typeface="Calibri" panose="020F0502020204030204" pitchFamily="34" charset="0"/>
            </a:rPr>
            <a:t>Konferencje </a:t>
          </a:r>
        </a:p>
      </dgm:t>
    </dgm:pt>
    <dgm:pt modelId="{12E4DABD-2EDE-4D83-BC32-E3F26F24AEA1}" type="parTrans" cxnId="{D749C83C-1EA6-409A-9111-258C5FC0F41C}">
      <dgm:prSet/>
      <dgm:spPr/>
      <dgm:t>
        <a:bodyPr/>
        <a:lstStyle/>
        <a:p>
          <a:endParaRPr lang="pl-PL"/>
        </a:p>
      </dgm:t>
    </dgm:pt>
    <dgm:pt modelId="{60766F33-C585-430F-9F1F-6E6DF85C4277}" type="sibTrans" cxnId="{D749C83C-1EA6-409A-9111-258C5FC0F41C}">
      <dgm:prSet/>
      <dgm:spPr/>
      <dgm:t>
        <a:bodyPr/>
        <a:lstStyle/>
        <a:p>
          <a:endParaRPr lang="pl-PL"/>
        </a:p>
      </dgm:t>
    </dgm:pt>
    <dgm:pt modelId="{8F3C77B9-A48F-4460-8707-9C6D02366A1C}">
      <dgm:prSet phldrT="[Tekst]"/>
      <dgm:spPr>
        <a:ln>
          <a:solidFill>
            <a:schemeClr val="accent4">
              <a:lumMod val="50000"/>
            </a:schemeClr>
          </a:solidFill>
        </a:ln>
      </dgm:spPr>
      <dgm:t>
        <a:bodyPr/>
        <a:lstStyle/>
        <a:p>
          <a:r>
            <a:rPr lang="pl-PL" dirty="0">
              <a:latin typeface="Calibri" panose="020F0502020204030204" pitchFamily="34" charset="0"/>
            </a:rPr>
            <a:t>Spotkania z IZ  </a:t>
          </a:r>
        </a:p>
      </dgm:t>
    </dgm:pt>
    <dgm:pt modelId="{B18181D9-BE98-44F3-8FB3-AAA8AB1B5340}" type="parTrans" cxnId="{8D2A97A3-A5AB-4B0C-B5E8-77A09AD969CC}">
      <dgm:prSet/>
      <dgm:spPr/>
      <dgm:t>
        <a:bodyPr/>
        <a:lstStyle/>
        <a:p>
          <a:endParaRPr lang="pl-PL"/>
        </a:p>
      </dgm:t>
    </dgm:pt>
    <dgm:pt modelId="{237B533A-3646-431B-A8AB-3E34BF4E6D8B}" type="sibTrans" cxnId="{8D2A97A3-A5AB-4B0C-B5E8-77A09AD969CC}">
      <dgm:prSet/>
      <dgm:spPr/>
      <dgm:t>
        <a:bodyPr/>
        <a:lstStyle/>
        <a:p>
          <a:endParaRPr lang="pl-PL"/>
        </a:p>
      </dgm:t>
    </dgm:pt>
    <dgm:pt modelId="{6353FF0F-209C-4A55-BB15-C3821C37F06C}" type="pres">
      <dgm:prSet presAssocID="{AA5297E0-62C0-43A9-A641-33ED56B91FD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C170C84-C6F9-43BD-949A-F810B391FAD9}" type="pres">
      <dgm:prSet presAssocID="{F58314DB-7241-4A95-91E4-8D536E8D467B}" presName="hierRoot1" presStyleCnt="0"/>
      <dgm:spPr/>
    </dgm:pt>
    <dgm:pt modelId="{25CEB44C-977B-4BB0-A9F2-6D3F4FD3640F}" type="pres">
      <dgm:prSet presAssocID="{F58314DB-7241-4A95-91E4-8D536E8D467B}" presName="composite" presStyleCnt="0"/>
      <dgm:spPr/>
    </dgm:pt>
    <dgm:pt modelId="{E7C71645-1E32-429B-9D5A-923EF0142557}" type="pres">
      <dgm:prSet presAssocID="{F58314DB-7241-4A95-91E4-8D536E8D467B}" presName="background" presStyleLbl="node0" presStyleIdx="0" presStyleCnt="2"/>
      <dgm:spPr>
        <a:solidFill>
          <a:schemeClr val="accent2">
            <a:lumMod val="60000"/>
            <a:lumOff val="40000"/>
          </a:schemeClr>
        </a:solidFill>
        <a:ln>
          <a:solidFill>
            <a:schemeClr val="accent4">
              <a:lumMod val="50000"/>
            </a:schemeClr>
          </a:solidFill>
        </a:ln>
      </dgm:spPr>
    </dgm:pt>
    <dgm:pt modelId="{35B52E66-A6CC-42FD-9FC0-2E45D066AD53}" type="pres">
      <dgm:prSet presAssocID="{F58314DB-7241-4A95-91E4-8D536E8D467B}" presName="text" presStyleLbl="fgAcc0" presStyleIdx="0" presStyleCnt="2" custScaleX="129508" custLinFactNeighborX="6303" custLinFactNeighborY="10157">
        <dgm:presLayoutVars>
          <dgm:chPref val="3"/>
        </dgm:presLayoutVars>
      </dgm:prSet>
      <dgm:spPr/>
    </dgm:pt>
    <dgm:pt modelId="{C0288676-F7A1-47F2-9648-E07AE73D46E2}" type="pres">
      <dgm:prSet presAssocID="{F58314DB-7241-4A95-91E4-8D536E8D467B}" presName="hierChild2" presStyleCnt="0"/>
      <dgm:spPr/>
    </dgm:pt>
    <dgm:pt modelId="{7061AC0D-A250-4768-AABC-69D43A621A21}" type="pres">
      <dgm:prSet presAssocID="{24182DD3-66B1-4B8E-B9F5-9D27BE82AA73}" presName="Name10" presStyleLbl="parChTrans1D2" presStyleIdx="0" presStyleCnt="2"/>
      <dgm:spPr/>
    </dgm:pt>
    <dgm:pt modelId="{890E9B62-C004-4FC0-9167-4C6BF40C2814}" type="pres">
      <dgm:prSet presAssocID="{7FC69996-206D-4CAA-9948-8FA8716224D6}" presName="hierRoot2" presStyleCnt="0"/>
      <dgm:spPr/>
    </dgm:pt>
    <dgm:pt modelId="{D3860E9F-F8B3-4FE0-AD23-E3034D60D7A5}" type="pres">
      <dgm:prSet presAssocID="{7FC69996-206D-4CAA-9948-8FA8716224D6}" presName="composite2" presStyleCnt="0"/>
      <dgm:spPr/>
    </dgm:pt>
    <dgm:pt modelId="{48F5F324-448E-4C2A-8D10-F13B6F51B8E8}" type="pres">
      <dgm:prSet presAssocID="{7FC69996-206D-4CAA-9948-8FA8716224D6}" presName="background2" presStyleLbl="node2" presStyleIdx="0" presStyleCnt="2"/>
      <dgm:spPr>
        <a:solidFill>
          <a:schemeClr val="accent2">
            <a:lumMod val="60000"/>
            <a:lumOff val="40000"/>
          </a:schemeClr>
        </a:solidFill>
        <a:ln>
          <a:solidFill>
            <a:schemeClr val="accent4">
              <a:lumMod val="50000"/>
            </a:schemeClr>
          </a:solidFill>
        </a:ln>
      </dgm:spPr>
    </dgm:pt>
    <dgm:pt modelId="{06954147-BED1-4C47-8497-8EF23510F599}" type="pres">
      <dgm:prSet presAssocID="{7FC69996-206D-4CAA-9948-8FA8716224D6}" presName="text2" presStyleLbl="fgAcc2" presStyleIdx="0" presStyleCnt="2">
        <dgm:presLayoutVars>
          <dgm:chPref val="3"/>
        </dgm:presLayoutVars>
      </dgm:prSet>
      <dgm:spPr/>
    </dgm:pt>
    <dgm:pt modelId="{293B63AC-B391-44C6-9930-1BC1AFE8B074}" type="pres">
      <dgm:prSet presAssocID="{7FC69996-206D-4CAA-9948-8FA8716224D6}" presName="hierChild3" presStyleCnt="0"/>
      <dgm:spPr/>
    </dgm:pt>
    <dgm:pt modelId="{89DEA352-D4BD-4A93-BA3E-2C36BA50E6F4}" type="pres">
      <dgm:prSet presAssocID="{DE34439B-DF70-4D40-81B3-CE067AD1AD54}" presName="Name17" presStyleLbl="parChTrans1D3" presStyleIdx="0" presStyleCnt="3"/>
      <dgm:spPr/>
    </dgm:pt>
    <dgm:pt modelId="{71BC786B-6F79-47C9-8374-ECEFA71CF883}" type="pres">
      <dgm:prSet presAssocID="{EA2BEEAA-287D-45FC-9604-16C631A4632C}" presName="hierRoot3" presStyleCnt="0"/>
      <dgm:spPr/>
    </dgm:pt>
    <dgm:pt modelId="{DB160700-10F7-4A0B-895C-9C978087E7C5}" type="pres">
      <dgm:prSet presAssocID="{EA2BEEAA-287D-45FC-9604-16C631A4632C}" presName="composite3" presStyleCnt="0"/>
      <dgm:spPr/>
    </dgm:pt>
    <dgm:pt modelId="{C96A9F59-F2CF-465D-ACF7-0F488A42269C}" type="pres">
      <dgm:prSet presAssocID="{EA2BEEAA-287D-45FC-9604-16C631A4632C}" presName="background3" presStyleLbl="node3" presStyleIdx="0" presStyleCnt="3"/>
      <dgm:spPr>
        <a:solidFill>
          <a:schemeClr val="accent2">
            <a:lumMod val="60000"/>
            <a:lumOff val="40000"/>
          </a:schemeClr>
        </a:solidFill>
      </dgm:spPr>
    </dgm:pt>
    <dgm:pt modelId="{6B124D72-81E6-4C3C-B4AB-E47556F63BC6}" type="pres">
      <dgm:prSet presAssocID="{EA2BEEAA-287D-45FC-9604-16C631A4632C}" presName="text3" presStyleLbl="fgAcc3" presStyleIdx="0" presStyleCnt="3" custScaleX="70639" custScaleY="70571">
        <dgm:presLayoutVars>
          <dgm:chPref val="3"/>
        </dgm:presLayoutVars>
      </dgm:prSet>
      <dgm:spPr/>
    </dgm:pt>
    <dgm:pt modelId="{C1D7FA79-98F6-4AAD-9044-122309A585EF}" type="pres">
      <dgm:prSet presAssocID="{EA2BEEAA-287D-45FC-9604-16C631A4632C}" presName="hierChild4" presStyleCnt="0"/>
      <dgm:spPr/>
    </dgm:pt>
    <dgm:pt modelId="{84BE37F5-6743-4E11-B212-806A5D2FDD8A}" type="pres">
      <dgm:prSet presAssocID="{2EE9B6E5-CB0B-4986-BD37-A0B4A14A7E13}" presName="Name17" presStyleLbl="parChTrans1D3" presStyleIdx="1" presStyleCnt="3"/>
      <dgm:spPr/>
    </dgm:pt>
    <dgm:pt modelId="{875D39D7-84C3-4737-86EB-38030B291D0B}" type="pres">
      <dgm:prSet presAssocID="{131BBF1D-5D9C-4F8B-B98F-A78717142F38}" presName="hierRoot3" presStyleCnt="0"/>
      <dgm:spPr/>
    </dgm:pt>
    <dgm:pt modelId="{47727D82-D499-44CF-A11C-DB7ED0453D2A}" type="pres">
      <dgm:prSet presAssocID="{131BBF1D-5D9C-4F8B-B98F-A78717142F38}" presName="composite3" presStyleCnt="0"/>
      <dgm:spPr/>
    </dgm:pt>
    <dgm:pt modelId="{F65808C3-A493-4D9A-B38F-05669D39D8D7}" type="pres">
      <dgm:prSet presAssocID="{131BBF1D-5D9C-4F8B-B98F-A78717142F38}" presName="background3" presStyleLbl="node3" presStyleIdx="1" presStyleCnt="3"/>
      <dgm:spPr>
        <a:solidFill>
          <a:schemeClr val="accent2">
            <a:lumMod val="60000"/>
            <a:lumOff val="40000"/>
          </a:schemeClr>
        </a:solidFill>
      </dgm:spPr>
    </dgm:pt>
    <dgm:pt modelId="{970A3985-7BBA-43C7-A809-01A66E38681F}" type="pres">
      <dgm:prSet presAssocID="{131BBF1D-5D9C-4F8B-B98F-A78717142F38}" presName="text3" presStyleLbl="fgAcc3" presStyleIdx="1" presStyleCnt="3" custScaleX="77506" custScaleY="72711" custLinFactNeighborX="4168" custLinFactNeighborY="-2188">
        <dgm:presLayoutVars>
          <dgm:chPref val="3"/>
        </dgm:presLayoutVars>
      </dgm:prSet>
      <dgm:spPr/>
    </dgm:pt>
    <dgm:pt modelId="{3D343D08-5AA8-4751-A4EA-758F88DB0480}" type="pres">
      <dgm:prSet presAssocID="{131BBF1D-5D9C-4F8B-B98F-A78717142F38}" presName="hierChild4" presStyleCnt="0"/>
      <dgm:spPr/>
    </dgm:pt>
    <dgm:pt modelId="{9835F2C2-01F2-4EA7-8B14-434B5E4A4131}" type="pres">
      <dgm:prSet presAssocID="{2ADC1F91-1392-4911-8861-007E6A19D405}" presName="Name10" presStyleLbl="parChTrans1D2" presStyleIdx="1" presStyleCnt="2"/>
      <dgm:spPr/>
    </dgm:pt>
    <dgm:pt modelId="{68BE6141-E86D-4C0C-885E-FB59E5A93C38}" type="pres">
      <dgm:prSet presAssocID="{6186A9FF-2E5B-4F1E-ACE9-DF4629D7654F}" presName="hierRoot2" presStyleCnt="0"/>
      <dgm:spPr/>
    </dgm:pt>
    <dgm:pt modelId="{C2510406-A456-4055-80F7-136C7E6A3E10}" type="pres">
      <dgm:prSet presAssocID="{6186A9FF-2E5B-4F1E-ACE9-DF4629D7654F}" presName="composite2" presStyleCnt="0"/>
      <dgm:spPr/>
    </dgm:pt>
    <dgm:pt modelId="{2E4E0242-D012-44D2-8079-35A049FA31AF}" type="pres">
      <dgm:prSet presAssocID="{6186A9FF-2E5B-4F1E-ACE9-DF4629D7654F}" presName="background2" presStyleLbl="node2" presStyleIdx="1" presStyleCnt="2"/>
      <dgm:spPr>
        <a:solidFill>
          <a:schemeClr val="accent2">
            <a:lumMod val="60000"/>
            <a:lumOff val="40000"/>
          </a:schemeClr>
        </a:solidFill>
        <a:ln>
          <a:solidFill>
            <a:schemeClr val="accent4">
              <a:lumMod val="50000"/>
            </a:schemeClr>
          </a:solidFill>
        </a:ln>
      </dgm:spPr>
    </dgm:pt>
    <dgm:pt modelId="{88833D23-941D-450F-B406-749DBD0919AD}" type="pres">
      <dgm:prSet presAssocID="{6186A9FF-2E5B-4F1E-ACE9-DF4629D7654F}" presName="text2" presStyleLbl="fgAcc2" presStyleIdx="1" presStyleCnt="2">
        <dgm:presLayoutVars>
          <dgm:chPref val="3"/>
        </dgm:presLayoutVars>
      </dgm:prSet>
      <dgm:spPr/>
    </dgm:pt>
    <dgm:pt modelId="{D3CAE98E-FE83-4A6C-BF6F-FA5BFEDB8C87}" type="pres">
      <dgm:prSet presAssocID="{6186A9FF-2E5B-4F1E-ACE9-DF4629D7654F}" presName="hierChild3" presStyleCnt="0"/>
      <dgm:spPr/>
    </dgm:pt>
    <dgm:pt modelId="{D9454B31-97F6-4E80-8A74-5C42D37B9691}" type="pres">
      <dgm:prSet presAssocID="{12E4DABD-2EDE-4D83-BC32-E3F26F24AEA1}" presName="Name17" presStyleLbl="parChTrans1D3" presStyleIdx="2" presStyleCnt="3"/>
      <dgm:spPr/>
    </dgm:pt>
    <dgm:pt modelId="{7C8C9A04-2289-45C1-BF45-12F70A5B3943}" type="pres">
      <dgm:prSet presAssocID="{CBF0999F-0701-465F-8B88-98457AAE31F7}" presName="hierRoot3" presStyleCnt="0"/>
      <dgm:spPr/>
    </dgm:pt>
    <dgm:pt modelId="{85697D2E-3C34-44D1-91C7-FD5E78F2F8F9}" type="pres">
      <dgm:prSet presAssocID="{CBF0999F-0701-465F-8B88-98457AAE31F7}" presName="composite3" presStyleCnt="0"/>
      <dgm:spPr/>
    </dgm:pt>
    <dgm:pt modelId="{95CE908D-FA6D-4C2C-A3D0-0A07402380C4}" type="pres">
      <dgm:prSet presAssocID="{CBF0999F-0701-465F-8B88-98457AAE31F7}" presName="background3" presStyleLbl="node3" presStyleIdx="2" presStyleCnt="3"/>
      <dgm:spPr>
        <a:solidFill>
          <a:schemeClr val="accent2">
            <a:lumMod val="60000"/>
            <a:lumOff val="40000"/>
          </a:schemeClr>
        </a:solidFill>
      </dgm:spPr>
    </dgm:pt>
    <dgm:pt modelId="{ED0E6246-392A-4B18-97C5-F540FBB07699}" type="pres">
      <dgm:prSet presAssocID="{CBF0999F-0701-465F-8B88-98457AAE31F7}" presName="text3" presStyleLbl="fgAcc3" presStyleIdx="2" presStyleCnt="3" custScaleX="80662" custScaleY="78223">
        <dgm:presLayoutVars>
          <dgm:chPref val="3"/>
        </dgm:presLayoutVars>
      </dgm:prSet>
      <dgm:spPr/>
    </dgm:pt>
    <dgm:pt modelId="{1D16674E-DAF6-4FEB-A4F1-A7ED012BDBBC}" type="pres">
      <dgm:prSet presAssocID="{CBF0999F-0701-465F-8B88-98457AAE31F7}" presName="hierChild4" presStyleCnt="0"/>
      <dgm:spPr/>
    </dgm:pt>
    <dgm:pt modelId="{32E9E233-0C53-4517-A939-76CDD11B31C8}" type="pres">
      <dgm:prSet presAssocID="{8F3C77B9-A48F-4460-8707-9C6D02366A1C}" presName="hierRoot1" presStyleCnt="0"/>
      <dgm:spPr/>
    </dgm:pt>
    <dgm:pt modelId="{1BE79F85-8D50-4F84-B90A-7F163AA2C530}" type="pres">
      <dgm:prSet presAssocID="{8F3C77B9-A48F-4460-8707-9C6D02366A1C}" presName="composite" presStyleCnt="0"/>
      <dgm:spPr/>
    </dgm:pt>
    <dgm:pt modelId="{6E82F24E-890D-4D42-B66B-9208309FDADE}" type="pres">
      <dgm:prSet presAssocID="{8F3C77B9-A48F-4460-8707-9C6D02366A1C}" presName="background" presStyleLbl="node0" presStyleIdx="1" presStyleCnt="2"/>
      <dgm:spPr>
        <a:solidFill>
          <a:schemeClr val="accent2">
            <a:lumMod val="60000"/>
            <a:lumOff val="40000"/>
          </a:schemeClr>
        </a:solidFill>
      </dgm:spPr>
    </dgm:pt>
    <dgm:pt modelId="{C47E7BEB-C8E7-4870-94C7-13038B4ED343}" type="pres">
      <dgm:prSet presAssocID="{8F3C77B9-A48F-4460-8707-9C6D02366A1C}" presName="text" presStyleLbl="fgAcc0" presStyleIdx="1" presStyleCnt="2" custScaleX="69996" custScaleY="77098" custLinFactY="100000" custLinFactNeighborX="44677" custLinFactNeighborY="197596">
        <dgm:presLayoutVars>
          <dgm:chPref val="3"/>
        </dgm:presLayoutVars>
      </dgm:prSet>
      <dgm:spPr/>
    </dgm:pt>
    <dgm:pt modelId="{16054AEE-7C7F-471B-8DFB-F53EB7AFF44E}" type="pres">
      <dgm:prSet presAssocID="{8F3C77B9-A48F-4460-8707-9C6D02366A1C}" presName="hierChild2" presStyleCnt="0"/>
      <dgm:spPr/>
    </dgm:pt>
  </dgm:ptLst>
  <dgm:cxnLst>
    <dgm:cxn modelId="{5E60E306-4725-412A-9297-44ED3F05E8F3}" type="presOf" srcId="{24182DD3-66B1-4B8E-B9F5-9D27BE82AA73}" destId="{7061AC0D-A250-4768-AABC-69D43A621A21}" srcOrd="0" destOrd="0" presId="urn:microsoft.com/office/officeart/2005/8/layout/hierarchy1"/>
    <dgm:cxn modelId="{536C923A-4BE2-4403-88CD-9B8490BB307E}" type="presOf" srcId="{CBF0999F-0701-465F-8B88-98457AAE31F7}" destId="{ED0E6246-392A-4B18-97C5-F540FBB07699}" srcOrd="0" destOrd="0" presId="urn:microsoft.com/office/officeart/2005/8/layout/hierarchy1"/>
    <dgm:cxn modelId="{D749C83C-1EA6-409A-9111-258C5FC0F41C}" srcId="{6186A9FF-2E5B-4F1E-ACE9-DF4629D7654F}" destId="{CBF0999F-0701-465F-8B88-98457AAE31F7}" srcOrd="0" destOrd="0" parTransId="{12E4DABD-2EDE-4D83-BC32-E3F26F24AEA1}" sibTransId="{60766F33-C585-430F-9F1F-6E6DF85C4277}"/>
    <dgm:cxn modelId="{3976CF3C-9DB9-4EC9-B886-7C88144FA263}" type="presOf" srcId="{2EE9B6E5-CB0B-4986-BD37-A0B4A14A7E13}" destId="{84BE37F5-6743-4E11-B212-806A5D2FDD8A}" srcOrd="0" destOrd="0" presId="urn:microsoft.com/office/officeart/2005/8/layout/hierarchy1"/>
    <dgm:cxn modelId="{169D8E45-8E59-471C-AB73-DE9DAF297FF0}" type="presOf" srcId="{AA5297E0-62C0-43A9-A641-33ED56B91FD5}" destId="{6353FF0F-209C-4A55-BB15-C3821C37F06C}" srcOrd="0" destOrd="0" presId="urn:microsoft.com/office/officeart/2005/8/layout/hierarchy1"/>
    <dgm:cxn modelId="{B8570D6B-484B-43E4-A2F9-F578D50C977C}" type="presOf" srcId="{12E4DABD-2EDE-4D83-BC32-E3F26F24AEA1}" destId="{D9454B31-97F6-4E80-8A74-5C42D37B9691}" srcOrd="0" destOrd="0" presId="urn:microsoft.com/office/officeart/2005/8/layout/hierarchy1"/>
    <dgm:cxn modelId="{8D093876-2853-4556-A9FD-D1EB8AA8C0C8}" type="presOf" srcId="{F58314DB-7241-4A95-91E4-8D536E8D467B}" destId="{35B52E66-A6CC-42FD-9FC0-2E45D066AD53}" srcOrd="0" destOrd="0" presId="urn:microsoft.com/office/officeart/2005/8/layout/hierarchy1"/>
    <dgm:cxn modelId="{54F5C959-78E3-4A3C-88ED-88EA4680E513}" srcId="{7FC69996-206D-4CAA-9948-8FA8716224D6}" destId="{EA2BEEAA-287D-45FC-9604-16C631A4632C}" srcOrd="0" destOrd="0" parTransId="{DE34439B-DF70-4D40-81B3-CE067AD1AD54}" sibTransId="{77EC8641-D225-43EB-BC15-44EC9FB942CF}"/>
    <dgm:cxn modelId="{5E7FAC7C-90A5-4A14-9EBB-43AE593406C7}" srcId="{F58314DB-7241-4A95-91E4-8D536E8D467B}" destId="{7FC69996-206D-4CAA-9948-8FA8716224D6}" srcOrd="0" destOrd="0" parTransId="{24182DD3-66B1-4B8E-B9F5-9D27BE82AA73}" sibTransId="{62FA6B99-36E5-44E3-A1F3-C46A0EA95AF5}"/>
    <dgm:cxn modelId="{CFA79A83-F709-4249-88D9-F113F72B2926}" srcId="{7FC69996-206D-4CAA-9948-8FA8716224D6}" destId="{131BBF1D-5D9C-4F8B-B98F-A78717142F38}" srcOrd="1" destOrd="0" parTransId="{2EE9B6E5-CB0B-4986-BD37-A0B4A14A7E13}" sibTransId="{14D3EC41-7722-48D0-A8F8-4B1532531619}"/>
    <dgm:cxn modelId="{F882CC83-8ADB-413D-BBFB-69DACB0B699C}" srcId="{AA5297E0-62C0-43A9-A641-33ED56B91FD5}" destId="{F58314DB-7241-4A95-91E4-8D536E8D467B}" srcOrd="0" destOrd="0" parTransId="{B76BB900-304E-4C2B-8CB6-325333678298}" sibTransId="{CE0CEAAB-83F0-47A3-840E-E357B12B1ABD}"/>
    <dgm:cxn modelId="{62738888-9827-431E-AB41-22754F5DAF90}" srcId="{F58314DB-7241-4A95-91E4-8D536E8D467B}" destId="{6186A9FF-2E5B-4F1E-ACE9-DF4629D7654F}" srcOrd="1" destOrd="0" parTransId="{2ADC1F91-1392-4911-8861-007E6A19D405}" sibTransId="{C4018F30-CDA2-46FC-9097-4A913BC2DFE1}"/>
    <dgm:cxn modelId="{2491A58A-312D-42C8-8BF9-3569D7B556DB}" type="presOf" srcId="{EA2BEEAA-287D-45FC-9604-16C631A4632C}" destId="{6B124D72-81E6-4C3C-B4AB-E47556F63BC6}" srcOrd="0" destOrd="0" presId="urn:microsoft.com/office/officeart/2005/8/layout/hierarchy1"/>
    <dgm:cxn modelId="{E574D39B-79B0-4615-B22C-F16A9B6CEE0C}" type="presOf" srcId="{6186A9FF-2E5B-4F1E-ACE9-DF4629D7654F}" destId="{88833D23-941D-450F-B406-749DBD0919AD}" srcOrd="0" destOrd="0" presId="urn:microsoft.com/office/officeart/2005/8/layout/hierarchy1"/>
    <dgm:cxn modelId="{856D5C9C-2AB2-4D9F-BE2B-0F564E352FC2}" type="presOf" srcId="{8F3C77B9-A48F-4460-8707-9C6D02366A1C}" destId="{C47E7BEB-C8E7-4870-94C7-13038B4ED343}" srcOrd="0" destOrd="0" presId="urn:microsoft.com/office/officeart/2005/8/layout/hierarchy1"/>
    <dgm:cxn modelId="{8D2A97A3-A5AB-4B0C-B5E8-77A09AD969CC}" srcId="{AA5297E0-62C0-43A9-A641-33ED56B91FD5}" destId="{8F3C77B9-A48F-4460-8707-9C6D02366A1C}" srcOrd="1" destOrd="0" parTransId="{B18181D9-BE98-44F3-8FB3-AAA8AB1B5340}" sibTransId="{237B533A-3646-431B-A8AB-3E34BF4E6D8B}"/>
    <dgm:cxn modelId="{325DCAB8-4A1A-4962-8F6B-64C606A11A73}" type="presOf" srcId="{131BBF1D-5D9C-4F8B-B98F-A78717142F38}" destId="{970A3985-7BBA-43C7-A809-01A66E38681F}" srcOrd="0" destOrd="0" presId="urn:microsoft.com/office/officeart/2005/8/layout/hierarchy1"/>
    <dgm:cxn modelId="{AFA5AAC1-0591-426C-8B88-C4C3D87A75BA}" type="presOf" srcId="{2ADC1F91-1392-4911-8861-007E6A19D405}" destId="{9835F2C2-01F2-4EA7-8B14-434B5E4A4131}" srcOrd="0" destOrd="0" presId="urn:microsoft.com/office/officeart/2005/8/layout/hierarchy1"/>
    <dgm:cxn modelId="{508908D8-399E-4707-BD5D-1443EE89D0AB}" type="presOf" srcId="{7FC69996-206D-4CAA-9948-8FA8716224D6}" destId="{06954147-BED1-4C47-8497-8EF23510F599}" srcOrd="0" destOrd="0" presId="urn:microsoft.com/office/officeart/2005/8/layout/hierarchy1"/>
    <dgm:cxn modelId="{063A1EE7-5D3C-4BA0-A4CC-868BF4B35B06}" type="presOf" srcId="{DE34439B-DF70-4D40-81B3-CE067AD1AD54}" destId="{89DEA352-D4BD-4A93-BA3E-2C36BA50E6F4}" srcOrd="0" destOrd="0" presId="urn:microsoft.com/office/officeart/2005/8/layout/hierarchy1"/>
    <dgm:cxn modelId="{84AFCECB-668B-4E24-9940-4AC533D5AD71}" type="presParOf" srcId="{6353FF0F-209C-4A55-BB15-C3821C37F06C}" destId="{8C170C84-C6F9-43BD-949A-F810B391FAD9}" srcOrd="0" destOrd="0" presId="urn:microsoft.com/office/officeart/2005/8/layout/hierarchy1"/>
    <dgm:cxn modelId="{31D202C1-40F0-4381-8602-9210173E82A2}" type="presParOf" srcId="{8C170C84-C6F9-43BD-949A-F810B391FAD9}" destId="{25CEB44C-977B-4BB0-A9F2-6D3F4FD3640F}" srcOrd="0" destOrd="0" presId="urn:microsoft.com/office/officeart/2005/8/layout/hierarchy1"/>
    <dgm:cxn modelId="{BECDF3EF-6D7F-4015-8632-90D352E41859}" type="presParOf" srcId="{25CEB44C-977B-4BB0-A9F2-6D3F4FD3640F}" destId="{E7C71645-1E32-429B-9D5A-923EF0142557}" srcOrd="0" destOrd="0" presId="urn:microsoft.com/office/officeart/2005/8/layout/hierarchy1"/>
    <dgm:cxn modelId="{513A3B69-EB9B-4C44-BD69-86AAC68F63C2}" type="presParOf" srcId="{25CEB44C-977B-4BB0-A9F2-6D3F4FD3640F}" destId="{35B52E66-A6CC-42FD-9FC0-2E45D066AD53}" srcOrd="1" destOrd="0" presId="urn:microsoft.com/office/officeart/2005/8/layout/hierarchy1"/>
    <dgm:cxn modelId="{85EE87DA-1AA2-4CE6-A5ED-D77277054996}" type="presParOf" srcId="{8C170C84-C6F9-43BD-949A-F810B391FAD9}" destId="{C0288676-F7A1-47F2-9648-E07AE73D46E2}" srcOrd="1" destOrd="0" presId="urn:microsoft.com/office/officeart/2005/8/layout/hierarchy1"/>
    <dgm:cxn modelId="{48CDC380-BC0E-4C5E-A5CB-2A05FCABBAA0}" type="presParOf" srcId="{C0288676-F7A1-47F2-9648-E07AE73D46E2}" destId="{7061AC0D-A250-4768-AABC-69D43A621A21}" srcOrd="0" destOrd="0" presId="urn:microsoft.com/office/officeart/2005/8/layout/hierarchy1"/>
    <dgm:cxn modelId="{3A3B70EC-AEAA-44BA-924A-61F181889C2A}" type="presParOf" srcId="{C0288676-F7A1-47F2-9648-E07AE73D46E2}" destId="{890E9B62-C004-4FC0-9167-4C6BF40C2814}" srcOrd="1" destOrd="0" presId="urn:microsoft.com/office/officeart/2005/8/layout/hierarchy1"/>
    <dgm:cxn modelId="{FC12B3C5-7C6B-47A9-9D9C-E31D91548F32}" type="presParOf" srcId="{890E9B62-C004-4FC0-9167-4C6BF40C2814}" destId="{D3860E9F-F8B3-4FE0-AD23-E3034D60D7A5}" srcOrd="0" destOrd="0" presId="urn:microsoft.com/office/officeart/2005/8/layout/hierarchy1"/>
    <dgm:cxn modelId="{D3939C35-659A-4C17-8FF4-0F0CA6B68D4E}" type="presParOf" srcId="{D3860E9F-F8B3-4FE0-AD23-E3034D60D7A5}" destId="{48F5F324-448E-4C2A-8D10-F13B6F51B8E8}" srcOrd="0" destOrd="0" presId="urn:microsoft.com/office/officeart/2005/8/layout/hierarchy1"/>
    <dgm:cxn modelId="{18E24C38-CBA9-4717-A7C0-86955ED6B3A3}" type="presParOf" srcId="{D3860E9F-F8B3-4FE0-AD23-E3034D60D7A5}" destId="{06954147-BED1-4C47-8497-8EF23510F599}" srcOrd="1" destOrd="0" presId="urn:microsoft.com/office/officeart/2005/8/layout/hierarchy1"/>
    <dgm:cxn modelId="{7508F28B-D800-4C6E-82FB-0DBF70615EAA}" type="presParOf" srcId="{890E9B62-C004-4FC0-9167-4C6BF40C2814}" destId="{293B63AC-B391-44C6-9930-1BC1AFE8B074}" srcOrd="1" destOrd="0" presId="urn:microsoft.com/office/officeart/2005/8/layout/hierarchy1"/>
    <dgm:cxn modelId="{B4F04450-BD78-46E8-8652-68B89E4F7BE9}" type="presParOf" srcId="{293B63AC-B391-44C6-9930-1BC1AFE8B074}" destId="{89DEA352-D4BD-4A93-BA3E-2C36BA50E6F4}" srcOrd="0" destOrd="0" presId="urn:microsoft.com/office/officeart/2005/8/layout/hierarchy1"/>
    <dgm:cxn modelId="{068C90E5-25F1-4141-83D5-4C8963042F02}" type="presParOf" srcId="{293B63AC-B391-44C6-9930-1BC1AFE8B074}" destId="{71BC786B-6F79-47C9-8374-ECEFA71CF883}" srcOrd="1" destOrd="0" presId="urn:microsoft.com/office/officeart/2005/8/layout/hierarchy1"/>
    <dgm:cxn modelId="{E303819D-0BBB-4234-B3C8-B8D77267A597}" type="presParOf" srcId="{71BC786B-6F79-47C9-8374-ECEFA71CF883}" destId="{DB160700-10F7-4A0B-895C-9C978087E7C5}" srcOrd="0" destOrd="0" presId="urn:microsoft.com/office/officeart/2005/8/layout/hierarchy1"/>
    <dgm:cxn modelId="{62BE66D4-3A38-4E36-9E03-E41EFA792764}" type="presParOf" srcId="{DB160700-10F7-4A0B-895C-9C978087E7C5}" destId="{C96A9F59-F2CF-465D-ACF7-0F488A42269C}" srcOrd="0" destOrd="0" presId="urn:microsoft.com/office/officeart/2005/8/layout/hierarchy1"/>
    <dgm:cxn modelId="{4478CEFF-D08E-4E28-B42F-0F8CDBBA3E7A}" type="presParOf" srcId="{DB160700-10F7-4A0B-895C-9C978087E7C5}" destId="{6B124D72-81E6-4C3C-B4AB-E47556F63BC6}" srcOrd="1" destOrd="0" presId="urn:microsoft.com/office/officeart/2005/8/layout/hierarchy1"/>
    <dgm:cxn modelId="{BB834C5D-BE8C-4DF8-838A-D4C9032A660E}" type="presParOf" srcId="{71BC786B-6F79-47C9-8374-ECEFA71CF883}" destId="{C1D7FA79-98F6-4AAD-9044-122309A585EF}" srcOrd="1" destOrd="0" presId="urn:microsoft.com/office/officeart/2005/8/layout/hierarchy1"/>
    <dgm:cxn modelId="{00B90F53-5FD8-4705-8326-5A7509E972C5}" type="presParOf" srcId="{293B63AC-B391-44C6-9930-1BC1AFE8B074}" destId="{84BE37F5-6743-4E11-B212-806A5D2FDD8A}" srcOrd="2" destOrd="0" presId="urn:microsoft.com/office/officeart/2005/8/layout/hierarchy1"/>
    <dgm:cxn modelId="{53F3EC29-778A-4648-8F9E-47CE1A4A9188}" type="presParOf" srcId="{293B63AC-B391-44C6-9930-1BC1AFE8B074}" destId="{875D39D7-84C3-4737-86EB-38030B291D0B}" srcOrd="3" destOrd="0" presId="urn:microsoft.com/office/officeart/2005/8/layout/hierarchy1"/>
    <dgm:cxn modelId="{FC0BA5AB-53E9-4280-B9DA-10BA6CC29381}" type="presParOf" srcId="{875D39D7-84C3-4737-86EB-38030B291D0B}" destId="{47727D82-D499-44CF-A11C-DB7ED0453D2A}" srcOrd="0" destOrd="0" presId="urn:microsoft.com/office/officeart/2005/8/layout/hierarchy1"/>
    <dgm:cxn modelId="{D30EBB66-C704-4B60-940D-917BAF3A575D}" type="presParOf" srcId="{47727D82-D499-44CF-A11C-DB7ED0453D2A}" destId="{F65808C3-A493-4D9A-B38F-05669D39D8D7}" srcOrd="0" destOrd="0" presId="urn:microsoft.com/office/officeart/2005/8/layout/hierarchy1"/>
    <dgm:cxn modelId="{14BE8D2D-49EB-429C-9A4A-7F22FF6D67E9}" type="presParOf" srcId="{47727D82-D499-44CF-A11C-DB7ED0453D2A}" destId="{970A3985-7BBA-43C7-A809-01A66E38681F}" srcOrd="1" destOrd="0" presId="urn:microsoft.com/office/officeart/2005/8/layout/hierarchy1"/>
    <dgm:cxn modelId="{859E8F32-0B44-45D0-BBB8-FC1661AA8212}" type="presParOf" srcId="{875D39D7-84C3-4737-86EB-38030B291D0B}" destId="{3D343D08-5AA8-4751-A4EA-758F88DB0480}" srcOrd="1" destOrd="0" presId="urn:microsoft.com/office/officeart/2005/8/layout/hierarchy1"/>
    <dgm:cxn modelId="{E7FEFEE9-C267-4C5B-B535-D1C5C38C7C6A}" type="presParOf" srcId="{C0288676-F7A1-47F2-9648-E07AE73D46E2}" destId="{9835F2C2-01F2-4EA7-8B14-434B5E4A4131}" srcOrd="2" destOrd="0" presId="urn:microsoft.com/office/officeart/2005/8/layout/hierarchy1"/>
    <dgm:cxn modelId="{29F28BA8-ED85-4A69-A628-609426C245B3}" type="presParOf" srcId="{C0288676-F7A1-47F2-9648-E07AE73D46E2}" destId="{68BE6141-E86D-4C0C-885E-FB59E5A93C38}" srcOrd="3" destOrd="0" presId="urn:microsoft.com/office/officeart/2005/8/layout/hierarchy1"/>
    <dgm:cxn modelId="{9DC5DA58-CDC7-484A-A6E4-027C726F6827}" type="presParOf" srcId="{68BE6141-E86D-4C0C-885E-FB59E5A93C38}" destId="{C2510406-A456-4055-80F7-136C7E6A3E10}" srcOrd="0" destOrd="0" presId="urn:microsoft.com/office/officeart/2005/8/layout/hierarchy1"/>
    <dgm:cxn modelId="{176DA958-C658-4544-A3DE-C41AD5740D59}" type="presParOf" srcId="{C2510406-A456-4055-80F7-136C7E6A3E10}" destId="{2E4E0242-D012-44D2-8079-35A049FA31AF}" srcOrd="0" destOrd="0" presId="urn:microsoft.com/office/officeart/2005/8/layout/hierarchy1"/>
    <dgm:cxn modelId="{AA796448-8C18-4A9A-A6C8-CC20C4307150}" type="presParOf" srcId="{C2510406-A456-4055-80F7-136C7E6A3E10}" destId="{88833D23-941D-450F-B406-749DBD0919AD}" srcOrd="1" destOrd="0" presId="urn:microsoft.com/office/officeart/2005/8/layout/hierarchy1"/>
    <dgm:cxn modelId="{8CD2107C-F3D2-4B34-9BE7-3E367E5C7A0D}" type="presParOf" srcId="{68BE6141-E86D-4C0C-885E-FB59E5A93C38}" destId="{D3CAE98E-FE83-4A6C-BF6F-FA5BFEDB8C87}" srcOrd="1" destOrd="0" presId="urn:microsoft.com/office/officeart/2005/8/layout/hierarchy1"/>
    <dgm:cxn modelId="{74DDF09B-CD98-4F91-90BF-7BCA173B6D05}" type="presParOf" srcId="{D3CAE98E-FE83-4A6C-BF6F-FA5BFEDB8C87}" destId="{D9454B31-97F6-4E80-8A74-5C42D37B9691}" srcOrd="0" destOrd="0" presId="urn:microsoft.com/office/officeart/2005/8/layout/hierarchy1"/>
    <dgm:cxn modelId="{01A9E39E-59CB-41B3-A76B-DA690AB93B9B}" type="presParOf" srcId="{D3CAE98E-FE83-4A6C-BF6F-FA5BFEDB8C87}" destId="{7C8C9A04-2289-45C1-BF45-12F70A5B3943}" srcOrd="1" destOrd="0" presId="urn:microsoft.com/office/officeart/2005/8/layout/hierarchy1"/>
    <dgm:cxn modelId="{52F8EDAD-B976-47E2-99F6-7B0DBBB522AA}" type="presParOf" srcId="{7C8C9A04-2289-45C1-BF45-12F70A5B3943}" destId="{85697D2E-3C34-44D1-91C7-FD5E78F2F8F9}" srcOrd="0" destOrd="0" presId="urn:microsoft.com/office/officeart/2005/8/layout/hierarchy1"/>
    <dgm:cxn modelId="{8CD594F2-CF2D-47F1-9CAF-58A7698C212D}" type="presParOf" srcId="{85697D2E-3C34-44D1-91C7-FD5E78F2F8F9}" destId="{95CE908D-FA6D-4C2C-A3D0-0A07402380C4}" srcOrd="0" destOrd="0" presId="urn:microsoft.com/office/officeart/2005/8/layout/hierarchy1"/>
    <dgm:cxn modelId="{8A95A182-33D7-4FE3-A325-A847A6221FE6}" type="presParOf" srcId="{85697D2E-3C34-44D1-91C7-FD5E78F2F8F9}" destId="{ED0E6246-392A-4B18-97C5-F540FBB07699}" srcOrd="1" destOrd="0" presId="urn:microsoft.com/office/officeart/2005/8/layout/hierarchy1"/>
    <dgm:cxn modelId="{C8AF7B9F-4158-4BC2-BBF2-75B13D5019FA}" type="presParOf" srcId="{7C8C9A04-2289-45C1-BF45-12F70A5B3943}" destId="{1D16674E-DAF6-4FEB-A4F1-A7ED012BDBBC}" srcOrd="1" destOrd="0" presId="urn:microsoft.com/office/officeart/2005/8/layout/hierarchy1"/>
    <dgm:cxn modelId="{69638D15-47A8-4516-989D-9E7FEB94500B}" type="presParOf" srcId="{6353FF0F-209C-4A55-BB15-C3821C37F06C}" destId="{32E9E233-0C53-4517-A939-76CDD11B31C8}" srcOrd="1" destOrd="0" presId="urn:microsoft.com/office/officeart/2005/8/layout/hierarchy1"/>
    <dgm:cxn modelId="{CEA99F4B-928C-47EA-9BEE-B24A062B02E2}" type="presParOf" srcId="{32E9E233-0C53-4517-A939-76CDD11B31C8}" destId="{1BE79F85-8D50-4F84-B90A-7F163AA2C530}" srcOrd="0" destOrd="0" presId="urn:microsoft.com/office/officeart/2005/8/layout/hierarchy1"/>
    <dgm:cxn modelId="{6EFCE5D8-ADCF-4189-86FD-9B50BBE055A7}" type="presParOf" srcId="{1BE79F85-8D50-4F84-B90A-7F163AA2C530}" destId="{6E82F24E-890D-4D42-B66B-9208309FDADE}" srcOrd="0" destOrd="0" presId="urn:microsoft.com/office/officeart/2005/8/layout/hierarchy1"/>
    <dgm:cxn modelId="{E1512FA2-70CB-402C-A4A3-07D3A2A93725}" type="presParOf" srcId="{1BE79F85-8D50-4F84-B90A-7F163AA2C530}" destId="{C47E7BEB-C8E7-4870-94C7-13038B4ED343}" srcOrd="1" destOrd="0" presId="urn:microsoft.com/office/officeart/2005/8/layout/hierarchy1"/>
    <dgm:cxn modelId="{9624D253-11D9-49A3-A003-B2DF8068C224}" type="presParOf" srcId="{32E9E233-0C53-4517-A939-76CDD11B31C8}" destId="{16054AEE-7C7F-471B-8DFB-F53EB7AFF44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016DF6-B373-4958-B2F4-F3D3E4400502}">
      <dsp:nvSpPr>
        <dsp:cNvPr id="0" name=""/>
        <dsp:cNvSpPr/>
      </dsp:nvSpPr>
      <dsp:spPr>
        <a:xfrm>
          <a:off x="1121740" y="21473"/>
          <a:ext cx="8051588" cy="5753394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760BFF-3EEC-4E77-9783-5B19357E087A}">
      <dsp:nvSpPr>
        <dsp:cNvPr id="0" name=""/>
        <dsp:cNvSpPr/>
      </dsp:nvSpPr>
      <dsp:spPr>
        <a:xfrm>
          <a:off x="1054296" y="-21473"/>
          <a:ext cx="8038903" cy="34228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900" kern="1200" dirty="0">
            <a:latin typeface="Calibri" panose="020F0502020204030204" pitchFamily="34" charset="0"/>
          </a:endParaRP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900" kern="1200" dirty="0">
            <a:latin typeface="Calibri" panose="020F0502020204030204" pitchFamily="34" charset="0"/>
          </a:endParaRPr>
        </a:p>
      </dsp:txBody>
      <dsp:txXfrm>
        <a:off x="1221386" y="145617"/>
        <a:ext cx="7704723" cy="3088683"/>
      </dsp:txXfrm>
    </dsp:sp>
    <dsp:sp modelId="{C8BBC9E7-B906-4A4D-9755-47EE626FC9A3}">
      <dsp:nvSpPr>
        <dsp:cNvPr id="0" name=""/>
        <dsp:cNvSpPr/>
      </dsp:nvSpPr>
      <dsp:spPr>
        <a:xfrm>
          <a:off x="4122806" y="3472413"/>
          <a:ext cx="2334743" cy="22809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2400" kern="1200" dirty="0">
            <a:latin typeface="Calibri" panose="020F0502020204030204" pitchFamily="34" charset="0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400" kern="1200" dirty="0">
              <a:latin typeface="Calibri" panose="020F0502020204030204" pitchFamily="34" charset="0"/>
            </a:rPr>
            <a:t>Prezydium ZIT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800" kern="1200" dirty="0">
            <a:latin typeface="Calibri" panose="020F0502020204030204" pitchFamily="34" charset="0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>
              <a:latin typeface="Calibri" panose="020F0502020204030204" pitchFamily="34" charset="0"/>
            </a:rPr>
            <a:t>02.08.2017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>
              <a:latin typeface="Calibri" panose="020F0502020204030204" pitchFamily="34" charset="0"/>
            </a:rPr>
            <a:t>19.10.2017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kern="1200" dirty="0">
            <a:latin typeface="Calibri" panose="020F0502020204030204" pitchFamily="34" charset="0"/>
          </a:endParaRPr>
        </a:p>
      </dsp:txBody>
      <dsp:txXfrm>
        <a:off x="4234154" y="3583761"/>
        <a:ext cx="2112047" cy="2058285"/>
      </dsp:txXfrm>
    </dsp:sp>
    <dsp:sp modelId="{A22F5F60-8832-404B-8689-EC28AB86CF7A}">
      <dsp:nvSpPr>
        <dsp:cNvPr id="0" name=""/>
        <dsp:cNvSpPr/>
      </dsp:nvSpPr>
      <dsp:spPr>
        <a:xfrm>
          <a:off x="1262821" y="3494739"/>
          <a:ext cx="2394788" cy="225865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>
              <a:latin typeface="Calibri" panose="020F0502020204030204" pitchFamily="34" charset="0"/>
            </a:rPr>
            <a:t>Podjęcie uchwał </a:t>
          </a: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>
              <a:latin typeface="Calibri" panose="020F0502020204030204" pitchFamily="34" charset="0"/>
            </a:rPr>
            <a:t>dot. aktualizacji Strategii ZIT </a:t>
          </a: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Calibri" panose="020F0502020204030204" pitchFamily="34" charset="0"/>
            </a:rPr>
            <a:t>- tryb obiegowy</a:t>
          </a: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>
              <a:solidFill>
                <a:schemeClr val="bg1"/>
              </a:solidFill>
              <a:latin typeface="Calibri" panose="020F0502020204030204" pitchFamily="34" charset="0"/>
            </a:rPr>
            <a:t>22.08.2017</a:t>
          </a: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>
              <a:solidFill>
                <a:schemeClr val="bg1"/>
              </a:solidFill>
              <a:latin typeface="Calibri" panose="020F0502020204030204" pitchFamily="34" charset="0"/>
            </a:rPr>
            <a:t>18.10.2017</a:t>
          </a:r>
        </a:p>
      </dsp:txBody>
      <dsp:txXfrm>
        <a:off x="1373079" y="3604997"/>
        <a:ext cx="2174272" cy="2038139"/>
      </dsp:txXfrm>
    </dsp:sp>
    <dsp:sp modelId="{130A7E2C-1061-43C9-B19D-3A2F6B5A089D}">
      <dsp:nvSpPr>
        <dsp:cNvPr id="0" name=""/>
        <dsp:cNvSpPr/>
      </dsp:nvSpPr>
      <dsp:spPr>
        <a:xfrm>
          <a:off x="6771380" y="3564522"/>
          <a:ext cx="2321819" cy="218887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/>
            <a:t>Spotkania z </a:t>
          </a:r>
          <a:r>
            <a:rPr lang="pl-PL" sz="2200" kern="1200" dirty="0">
              <a:latin typeface="Calibri" panose="020F0502020204030204" pitchFamily="34" charset="0"/>
            </a:rPr>
            <a:t>koordynatorami</a:t>
          </a:r>
          <a:r>
            <a:rPr lang="pl-PL" sz="2200" kern="1200" dirty="0"/>
            <a:t> gmin KKBOF</a:t>
          </a: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400" kern="1200" dirty="0"/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31.01.2017   06.02.2017      09.05.2017   13.06.2017 </a:t>
          </a: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15.09.2017 </a:t>
          </a:r>
        </a:p>
      </dsp:txBody>
      <dsp:txXfrm>
        <a:off x="6878232" y="3671374"/>
        <a:ext cx="2108115" cy="19751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BCBF82-4AF9-4BEE-B2B9-F21D67200E42}">
      <dsp:nvSpPr>
        <dsp:cNvPr id="0" name=""/>
        <dsp:cNvSpPr/>
      </dsp:nvSpPr>
      <dsp:spPr>
        <a:xfrm>
          <a:off x="269" y="0"/>
          <a:ext cx="944172" cy="15864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/>
            <a:t>Dygowo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/>
            <a:t>Ustronie Morskie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/>
            <a:t>Biesiekierz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100" kern="1200" dirty="0">
            <a:solidFill>
              <a:schemeClr val="tx2">
                <a:lumMod val="50000"/>
              </a:schemeClr>
            </a:solidFill>
          </a:endParaRP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>
              <a:solidFill>
                <a:schemeClr val="bg1"/>
              </a:solidFill>
            </a:rPr>
            <a:t>2015-2016</a:t>
          </a:r>
        </a:p>
      </dsp:txBody>
      <dsp:txXfrm>
        <a:off x="27923" y="27654"/>
        <a:ext cx="888864" cy="1531100"/>
      </dsp:txXfrm>
    </dsp:sp>
    <dsp:sp modelId="{66D217F4-D255-446B-9D74-B852CB56B255}">
      <dsp:nvSpPr>
        <dsp:cNvPr id="0" name=""/>
        <dsp:cNvSpPr/>
      </dsp:nvSpPr>
      <dsp:spPr>
        <a:xfrm>
          <a:off x="1028529" y="688935"/>
          <a:ext cx="178266" cy="2085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900" kern="1200"/>
        </a:p>
      </dsp:txBody>
      <dsp:txXfrm>
        <a:off x="1028529" y="730642"/>
        <a:ext cx="124786" cy="125123"/>
      </dsp:txXfrm>
    </dsp:sp>
    <dsp:sp modelId="{DAACF7D7-8473-49DC-BF29-DE5D583BB675}">
      <dsp:nvSpPr>
        <dsp:cNvPr id="0" name=""/>
        <dsp:cNvSpPr/>
      </dsp:nvSpPr>
      <dsp:spPr>
        <a:xfrm>
          <a:off x="1280793" y="32697"/>
          <a:ext cx="898495" cy="15210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/>
            <a:t>Tychowo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/>
            <a:t>Białogard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/>
            <a:t>Sianów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100" kern="1200" dirty="0">
            <a:solidFill>
              <a:schemeClr val="tx2">
                <a:lumMod val="50000"/>
              </a:schemeClr>
            </a:solidFill>
          </a:endParaRP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>
              <a:solidFill>
                <a:schemeClr val="bg1"/>
              </a:solidFill>
            </a:rPr>
            <a:t>2016-2017</a:t>
          </a:r>
        </a:p>
      </dsp:txBody>
      <dsp:txXfrm>
        <a:off x="1307109" y="59013"/>
        <a:ext cx="845863" cy="1468381"/>
      </dsp:txXfrm>
    </dsp:sp>
    <dsp:sp modelId="{74B64923-FA33-4AB6-BCCE-F2115DD70628}">
      <dsp:nvSpPr>
        <dsp:cNvPr id="0" name=""/>
        <dsp:cNvSpPr/>
      </dsp:nvSpPr>
      <dsp:spPr>
        <a:xfrm>
          <a:off x="2263376" y="688935"/>
          <a:ext cx="178266" cy="2085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900" kern="1200"/>
        </a:p>
      </dsp:txBody>
      <dsp:txXfrm>
        <a:off x="2263376" y="730642"/>
        <a:ext cx="124786" cy="125123"/>
      </dsp:txXfrm>
    </dsp:sp>
    <dsp:sp modelId="{59735780-FC84-4D74-AE71-004D401BC931}">
      <dsp:nvSpPr>
        <dsp:cNvPr id="0" name=""/>
        <dsp:cNvSpPr/>
      </dsp:nvSpPr>
      <dsp:spPr>
        <a:xfrm>
          <a:off x="2515640" y="48150"/>
          <a:ext cx="840878" cy="1490106"/>
        </a:xfrm>
        <a:prstGeom prst="roundRect">
          <a:avLst>
            <a:gd name="adj" fmla="val 10000"/>
          </a:avLst>
        </a:prstGeom>
        <a:solidFill>
          <a:srgbClr val="FFC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>
              <a:solidFill>
                <a:schemeClr val="tx2">
                  <a:lumMod val="50000"/>
                </a:schemeClr>
              </a:solidFill>
            </a:rPr>
            <a:t>Polanów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>
              <a:solidFill>
                <a:schemeClr val="tx2">
                  <a:lumMod val="50000"/>
                </a:schemeClr>
              </a:solidFill>
            </a:rPr>
            <a:t>Świeszyno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>
              <a:solidFill>
                <a:schemeClr val="tx2">
                  <a:lumMod val="50000"/>
                </a:schemeClr>
              </a:solidFill>
            </a:rPr>
            <a:t>Kołobrzeg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100" kern="1200" dirty="0">
            <a:solidFill>
              <a:schemeClr val="tx2">
                <a:lumMod val="50000"/>
              </a:schemeClr>
            </a:solidFill>
          </a:endParaRP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>
              <a:solidFill>
                <a:schemeClr val="tx2">
                  <a:lumMod val="50000"/>
                </a:schemeClr>
              </a:solidFill>
            </a:rPr>
            <a:t>2017-2018</a:t>
          </a:r>
        </a:p>
      </dsp:txBody>
      <dsp:txXfrm>
        <a:off x="2540268" y="72778"/>
        <a:ext cx="791622" cy="1440850"/>
      </dsp:txXfrm>
    </dsp:sp>
    <dsp:sp modelId="{BB1B87EF-C407-498C-9B0B-C3AF67F47A82}">
      <dsp:nvSpPr>
        <dsp:cNvPr id="0" name=""/>
        <dsp:cNvSpPr/>
      </dsp:nvSpPr>
      <dsp:spPr>
        <a:xfrm>
          <a:off x="3440607" y="688935"/>
          <a:ext cx="178266" cy="2085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900" kern="1200"/>
        </a:p>
      </dsp:txBody>
      <dsp:txXfrm>
        <a:off x="3440607" y="730642"/>
        <a:ext cx="124786" cy="125123"/>
      </dsp:txXfrm>
    </dsp:sp>
    <dsp:sp modelId="{008C9D1A-5682-4925-BEDA-FE38EDE6B947}">
      <dsp:nvSpPr>
        <dsp:cNvPr id="0" name=""/>
        <dsp:cNvSpPr/>
      </dsp:nvSpPr>
      <dsp:spPr>
        <a:xfrm>
          <a:off x="3692871" y="48150"/>
          <a:ext cx="840878" cy="14901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>
              <a:latin typeface="Calibri" panose="020F0502020204030204" pitchFamily="34" charset="0"/>
            </a:rPr>
            <a:t>Gościno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>
              <a:latin typeface="Calibri" panose="020F0502020204030204" pitchFamily="34" charset="0"/>
            </a:rPr>
            <a:t>Karlino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>
              <a:latin typeface="Calibri" panose="020F0502020204030204" pitchFamily="34" charset="0"/>
            </a:rPr>
            <a:t>Manowo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100" kern="1200" dirty="0">
            <a:latin typeface="Calibri" panose="020F0502020204030204" pitchFamily="34" charset="0"/>
          </a:endParaRP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>
              <a:solidFill>
                <a:schemeClr val="bg1"/>
              </a:solidFill>
            </a:rPr>
            <a:t>2018-2019</a:t>
          </a:r>
          <a:r>
            <a:rPr lang="pl-PL" sz="1100" kern="1200" dirty="0">
              <a:latin typeface="Calibri" panose="020F0502020204030204" pitchFamily="34" charset="0"/>
            </a:rPr>
            <a:t> </a:t>
          </a:r>
        </a:p>
      </dsp:txBody>
      <dsp:txXfrm>
        <a:off x="3717499" y="72778"/>
        <a:ext cx="791622" cy="1440850"/>
      </dsp:txXfrm>
    </dsp:sp>
    <dsp:sp modelId="{8C01927B-05AF-44AB-BEC7-E891DDDCA487}">
      <dsp:nvSpPr>
        <dsp:cNvPr id="0" name=""/>
        <dsp:cNvSpPr/>
      </dsp:nvSpPr>
      <dsp:spPr>
        <a:xfrm>
          <a:off x="4617837" y="688935"/>
          <a:ext cx="178266" cy="2085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900" kern="1200"/>
        </a:p>
      </dsp:txBody>
      <dsp:txXfrm>
        <a:off x="4617837" y="730642"/>
        <a:ext cx="124786" cy="125123"/>
      </dsp:txXfrm>
    </dsp:sp>
    <dsp:sp modelId="{91133F69-2045-4218-979B-FF3996232138}">
      <dsp:nvSpPr>
        <dsp:cNvPr id="0" name=""/>
        <dsp:cNvSpPr/>
      </dsp:nvSpPr>
      <dsp:spPr>
        <a:xfrm>
          <a:off x="4870101" y="32697"/>
          <a:ext cx="840878" cy="15210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/>
            <a:t>Będzino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/>
            <a:t>Siemyśl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/>
            <a:t>Bobolice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100" kern="1200" dirty="0">
            <a:solidFill>
              <a:schemeClr val="tx2">
                <a:lumMod val="50000"/>
              </a:schemeClr>
            </a:solidFill>
          </a:endParaRP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>
              <a:solidFill>
                <a:schemeClr val="bg1"/>
              </a:solidFill>
            </a:rPr>
            <a:t>2019-2020</a:t>
          </a:r>
        </a:p>
      </dsp:txBody>
      <dsp:txXfrm>
        <a:off x="4894729" y="57325"/>
        <a:ext cx="791622" cy="1471757"/>
      </dsp:txXfrm>
    </dsp:sp>
    <dsp:sp modelId="{72BE8EA9-34BC-4C0D-8B1B-7941F861D223}">
      <dsp:nvSpPr>
        <dsp:cNvPr id="0" name=""/>
        <dsp:cNvSpPr/>
      </dsp:nvSpPr>
      <dsp:spPr>
        <a:xfrm>
          <a:off x="5795068" y="688935"/>
          <a:ext cx="178266" cy="2085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900" kern="1200"/>
        </a:p>
      </dsp:txBody>
      <dsp:txXfrm>
        <a:off x="5795068" y="730642"/>
        <a:ext cx="124786" cy="125123"/>
      </dsp:txXfrm>
    </dsp:sp>
    <dsp:sp modelId="{1787DA0B-4F95-4191-91EC-10FE3B9E2251}">
      <dsp:nvSpPr>
        <dsp:cNvPr id="0" name=""/>
        <dsp:cNvSpPr/>
      </dsp:nvSpPr>
      <dsp:spPr>
        <a:xfrm>
          <a:off x="6047332" y="48150"/>
          <a:ext cx="840878" cy="14901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100" kern="1200" dirty="0"/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/>
            <a:t>Mielno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100" kern="1200" dirty="0"/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100" kern="1200" dirty="0"/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kern="1200" dirty="0">
              <a:solidFill>
                <a:schemeClr val="bg1"/>
              </a:solidFill>
            </a:rPr>
            <a:t>2020-2021</a:t>
          </a:r>
        </a:p>
      </dsp:txBody>
      <dsp:txXfrm>
        <a:off x="6071960" y="72778"/>
        <a:ext cx="791622" cy="14408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454B31-97F6-4E80-8A74-5C42D37B9691}">
      <dsp:nvSpPr>
        <dsp:cNvPr id="0" name=""/>
        <dsp:cNvSpPr/>
      </dsp:nvSpPr>
      <dsp:spPr>
        <a:xfrm>
          <a:off x="6184777" y="3425618"/>
          <a:ext cx="91440" cy="63797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37978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35F2C2-01F2-4EA7-8B14-434B5E4A4131}">
      <dsp:nvSpPr>
        <dsp:cNvPr id="0" name=""/>
        <dsp:cNvSpPr/>
      </dsp:nvSpPr>
      <dsp:spPr>
        <a:xfrm>
          <a:off x="4748367" y="1536171"/>
          <a:ext cx="1482130" cy="4964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3281"/>
              </a:lnTo>
              <a:lnTo>
                <a:pt x="1482130" y="293281"/>
              </a:lnTo>
              <a:lnTo>
                <a:pt x="1482130" y="496496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BE37F5-6743-4E11-B212-806A5D2FDD8A}">
      <dsp:nvSpPr>
        <dsp:cNvPr id="0" name=""/>
        <dsp:cNvSpPr/>
      </dsp:nvSpPr>
      <dsp:spPr>
        <a:xfrm>
          <a:off x="2989709" y="3425618"/>
          <a:ext cx="1109942" cy="6075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4286"/>
              </a:lnTo>
              <a:lnTo>
                <a:pt x="1109942" y="404286"/>
              </a:lnTo>
              <a:lnTo>
                <a:pt x="1109942" y="607500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DEA352-D4BD-4A93-BA3E-2C36BA50E6F4}">
      <dsp:nvSpPr>
        <dsp:cNvPr id="0" name=""/>
        <dsp:cNvSpPr/>
      </dsp:nvSpPr>
      <dsp:spPr>
        <a:xfrm>
          <a:off x="1895879" y="3425618"/>
          <a:ext cx="1093830" cy="637978"/>
        </a:xfrm>
        <a:custGeom>
          <a:avLst/>
          <a:gdLst/>
          <a:ahLst/>
          <a:cxnLst/>
          <a:rect l="0" t="0" r="0" b="0"/>
          <a:pathLst>
            <a:path>
              <a:moveTo>
                <a:pt x="1093830" y="0"/>
              </a:moveTo>
              <a:lnTo>
                <a:pt x="1093830" y="434763"/>
              </a:lnTo>
              <a:lnTo>
                <a:pt x="0" y="434763"/>
              </a:lnTo>
              <a:lnTo>
                <a:pt x="0" y="637978"/>
              </a:lnTo>
            </a:path>
          </a:pathLst>
        </a:custGeom>
        <a:noFill/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61AC0D-A250-4768-AABC-69D43A621A21}">
      <dsp:nvSpPr>
        <dsp:cNvPr id="0" name=""/>
        <dsp:cNvSpPr/>
      </dsp:nvSpPr>
      <dsp:spPr>
        <a:xfrm>
          <a:off x="2989709" y="1536171"/>
          <a:ext cx="1758658" cy="496496"/>
        </a:xfrm>
        <a:custGeom>
          <a:avLst/>
          <a:gdLst/>
          <a:ahLst/>
          <a:cxnLst/>
          <a:rect l="0" t="0" r="0" b="0"/>
          <a:pathLst>
            <a:path>
              <a:moveTo>
                <a:pt x="1758658" y="0"/>
              </a:moveTo>
              <a:lnTo>
                <a:pt x="1758658" y="293281"/>
              </a:lnTo>
              <a:lnTo>
                <a:pt x="0" y="293281"/>
              </a:lnTo>
              <a:lnTo>
                <a:pt x="0" y="496496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C71645-1E32-429B-9D5A-923EF0142557}">
      <dsp:nvSpPr>
        <dsp:cNvPr id="0" name=""/>
        <dsp:cNvSpPr/>
      </dsp:nvSpPr>
      <dsp:spPr>
        <a:xfrm>
          <a:off x="3327909" y="143221"/>
          <a:ext cx="2840916" cy="1392950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 w="19050" cap="rnd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B52E66-A6CC-42FD-9FC0-2E45D066AD53}">
      <dsp:nvSpPr>
        <dsp:cNvPr id="0" name=""/>
        <dsp:cNvSpPr/>
      </dsp:nvSpPr>
      <dsp:spPr>
        <a:xfrm>
          <a:off x="3571645" y="374770"/>
          <a:ext cx="2840916" cy="13929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b="1" kern="1200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</a:rPr>
            <a:t>Inicjatywy IP ZIT </a:t>
          </a:r>
        </a:p>
      </dsp:txBody>
      <dsp:txXfrm>
        <a:off x="3612443" y="415568"/>
        <a:ext cx="2759320" cy="1311354"/>
      </dsp:txXfrm>
    </dsp:sp>
    <dsp:sp modelId="{48F5F324-448E-4C2A-8D10-F13B6F51B8E8}">
      <dsp:nvSpPr>
        <dsp:cNvPr id="0" name=""/>
        <dsp:cNvSpPr/>
      </dsp:nvSpPr>
      <dsp:spPr>
        <a:xfrm>
          <a:off x="1892898" y="2032668"/>
          <a:ext cx="2193622" cy="1392950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 w="19050" cap="rnd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954147-BED1-4C47-8497-8EF23510F599}">
      <dsp:nvSpPr>
        <dsp:cNvPr id="0" name=""/>
        <dsp:cNvSpPr/>
      </dsp:nvSpPr>
      <dsp:spPr>
        <a:xfrm>
          <a:off x="2136634" y="2264217"/>
          <a:ext cx="2193622" cy="13929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kern="1200" dirty="0">
              <a:latin typeface="Calibri" panose="020F0502020204030204" pitchFamily="34" charset="0"/>
            </a:rPr>
            <a:t>Promocja </a:t>
          </a:r>
        </a:p>
      </dsp:txBody>
      <dsp:txXfrm>
        <a:off x="2177432" y="2305015"/>
        <a:ext cx="2112026" cy="1311354"/>
      </dsp:txXfrm>
    </dsp:sp>
    <dsp:sp modelId="{C96A9F59-F2CF-465D-ACF7-0F488A42269C}">
      <dsp:nvSpPr>
        <dsp:cNvPr id="0" name=""/>
        <dsp:cNvSpPr/>
      </dsp:nvSpPr>
      <dsp:spPr>
        <a:xfrm>
          <a:off x="1121102" y="4063596"/>
          <a:ext cx="1549552" cy="983018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124D72-81E6-4C3C-B4AB-E47556F63BC6}">
      <dsp:nvSpPr>
        <dsp:cNvPr id="0" name=""/>
        <dsp:cNvSpPr/>
      </dsp:nvSpPr>
      <dsp:spPr>
        <a:xfrm>
          <a:off x="1364838" y="4295146"/>
          <a:ext cx="1549552" cy="9830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kern="1200" dirty="0">
              <a:latin typeface="Calibri" panose="020F0502020204030204" pitchFamily="34" charset="0"/>
            </a:rPr>
            <a:t>Administrowanie strony www</a:t>
          </a:r>
        </a:p>
      </dsp:txBody>
      <dsp:txXfrm>
        <a:off x="1393630" y="4323938"/>
        <a:ext cx="1491968" cy="925434"/>
      </dsp:txXfrm>
    </dsp:sp>
    <dsp:sp modelId="{F65808C3-A493-4D9A-B38F-05669D39D8D7}">
      <dsp:nvSpPr>
        <dsp:cNvPr id="0" name=""/>
        <dsp:cNvSpPr/>
      </dsp:nvSpPr>
      <dsp:spPr>
        <a:xfrm>
          <a:off x="3249557" y="4033119"/>
          <a:ext cx="1700188" cy="1012828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0A3985-7BBA-43C7-A809-01A66E38681F}">
      <dsp:nvSpPr>
        <dsp:cNvPr id="0" name=""/>
        <dsp:cNvSpPr/>
      </dsp:nvSpPr>
      <dsp:spPr>
        <a:xfrm>
          <a:off x="3493293" y="4264668"/>
          <a:ext cx="1700188" cy="10128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kern="1200" dirty="0">
              <a:latin typeface="Calibri" panose="020F0502020204030204" pitchFamily="34" charset="0"/>
            </a:rPr>
            <a:t>Opracowanie ulotek i gadżetów </a:t>
          </a:r>
        </a:p>
      </dsp:txBody>
      <dsp:txXfrm>
        <a:off x="3522958" y="4294333"/>
        <a:ext cx="1640858" cy="953498"/>
      </dsp:txXfrm>
    </dsp:sp>
    <dsp:sp modelId="{2E4E0242-D012-44D2-8079-35A049FA31AF}">
      <dsp:nvSpPr>
        <dsp:cNvPr id="0" name=""/>
        <dsp:cNvSpPr/>
      </dsp:nvSpPr>
      <dsp:spPr>
        <a:xfrm>
          <a:off x="5133686" y="2032668"/>
          <a:ext cx="2193622" cy="1392950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 w="19050" cap="rnd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833D23-941D-450F-B406-749DBD0919AD}">
      <dsp:nvSpPr>
        <dsp:cNvPr id="0" name=""/>
        <dsp:cNvSpPr/>
      </dsp:nvSpPr>
      <dsp:spPr>
        <a:xfrm>
          <a:off x="5377422" y="2264217"/>
          <a:ext cx="2193622" cy="13929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kern="1200" dirty="0">
              <a:latin typeface="Calibri" panose="020F0502020204030204" pitchFamily="34" charset="0"/>
            </a:rPr>
            <a:t>Udział w spotkaniach dedykowanych ZIT </a:t>
          </a:r>
        </a:p>
      </dsp:txBody>
      <dsp:txXfrm>
        <a:off x="5418220" y="2305015"/>
        <a:ext cx="2112026" cy="1311354"/>
      </dsp:txXfrm>
    </dsp:sp>
    <dsp:sp modelId="{95CE908D-FA6D-4C2C-A3D0-0A07402380C4}">
      <dsp:nvSpPr>
        <dsp:cNvPr id="0" name=""/>
        <dsp:cNvSpPr/>
      </dsp:nvSpPr>
      <dsp:spPr>
        <a:xfrm>
          <a:off x="5345787" y="4063596"/>
          <a:ext cx="1769419" cy="1089607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0E6246-392A-4B18-97C5-F540FBB07699}">
      <dsp:nvSpPr>
        <dsp:cNvPr id="0" name=""/>
        <dsp:cNvSpPr/>
      </dsp:nvSpPr>
      <dsp:spPr>
        <a:xfrm>
          <a:off x="5589523" y="4295146"/>
          <a:ext cx="1769419" cy="10896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kern="1200" dirty="0">
              <a:latin typeface="Calibri" panose="020F0502020204030204" pitchFamily="34" charset="0"/>
            </a:rPr>
            <a:t>Konferencje </a:t>
          </a:r>
        </a:p>
      </dsp:txBody>
      <dsp:txXfrm>
        <a:off x="5621436" y="4327059"/>
        <a:ext cx="1705593" cy="1025781"/>
      </dsp:txXfrm>
    </dsp:sp>
    <dsp:sp modelId="{6E82F24E-890D-4D42-B66B-9208309FDADE}">
      <dsp:nvSpPr>
        <dsp:cNvPr id="0" name=""/>
        <dsp:cNvSpPr/>
      </dsp:nvSpPr>
      <dsp:spPr>
        <a:xfrm>
          <a:off x="7498078" y="4081007"/>
          <a:ext cx="1535447" cy="1073936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7E7BEB-C8E7-4870-94C7-13038B4ED343}">
      <dsp:nvSpPr>
        <dsp:cNvPr id="0" name=""/>
        <dsp:cNvSpPr/>
      </dsp:nvSpPr>
      <dsp:spPr>
        <a:xfrm>
          <a:off x="7741814" y="4312556"/>
          <a:ext cx="1535447" cy="10739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500" kern="1200" dirty="0">
              <a:latin typeface="Calibri" panose="020F0502020204030204" pitchFamily="34" charset="0"/>
            </a:rPr>
            <a:t>Spotkania z IZ  </a:t>
          </a:r>
        </a:p>
      </dsp:txBody>
      <dsp:txXfrm>
        <a:off x="7773269" y="4344011"/>
        <a:ext cx="1472537" cy="10110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0.15404</cdr:x>
      <cdr:y>0.8016</cdr:y>
    </cdr:from>
    <cdr:to>
      <cdr:x>0.21828</cdr:x>
      <cdr:y>0.8736</cdr:y>
    </cdr:to>
    <cdr:sp macro="" textlink="">
      <cdr:nvSpPr>
        <cdr:cNvPr id="2" name="pole tekstowe 1">
          <a:extLst xmlns:a="http://schemas.openxmlformats.org/drawingml/2006/main">
            <a:ext uri="{FF2B5EF4-FFF2-40B4-BE49-F238E27FC236}">
              <a16:creationId xmlns:a16="http://schemas.microsoft.com/office/drawing/2014/main" id="{1A3FDE2C-38F9-4408-B493-316DD7C56080}"/>
            </a:ext>
          </a:extLst>
        </cdr:cNvPr>
        <cdr:cNvSpPr txBox="1"/>
      </cdr:nvSpPr>
      <cdr:spPr>
        <a:xfrm xmlns:a="http://schemas.openxmlformats.org/drawingml/2006/main">
          <a:off x="1407435" y="4418352"/>
          <a:ext cx="587009" cy="3968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1600" dirty="0">
              <a:latin typeface="Calibri" panose="020F0502020204030204" pitchFamily="34" charset="0"/>
            </a:rPr>
            <a:t>64%</a:t>
          </a:r>
        </a:p>
      </cdr:txBody>
    </cdr:sp>
  </cdr:relSizeAnchor>
  <cdr:relSizeAnchor xmlns:cdr="http://schemas.openxmlformats.org/drawingml/2006/chartDrawing">
    <cdr:from>
      <cdr:x>0.30589</cdr:x>
      <cdr:y>0.79975</cdr:y>
    </cdr:from>
    <cdr:to>
      <cdr:x>0.3694</cdr:x>
      <cdr:y>0.86991</cdr:y>
    </cdr:to>
    <cdr:sp macro="" textlink="">
      <cdr:nvSpPr>
        <cdr:cNvPr id="3" name="pole tekstowe 2">
          <a:extLst xmlns:a="http://schemas.openxmlformats.org/drawingml/2006/main">
            <a:ext uri="{FF2B5EF4-FFF2-40B4-BE49-F238E27FC236}">
              <a16:creationId xmlns:a16="http://schemas.microsoft.com/office/drawing/2014/main" id="{8935823D-AEAA-4094-A576-45792505CF02}"/>
            </a:ext>
          </a:extLst>
        </cdr:cNvPr>
        <cdr:cNvSpPr txBox="1"/>
      </cdr:nvSpPr>
      <cdr:spPr>
        <a:xfrm xmlns:a="http://schemas.openxmlformats.org/drawingml/2006/main">
          <a:off x="2794908" y="4408192"/>
          <a:ext cx="580250" cy="38670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1600" dirty="0"/>
            <a:t>31%</a:t>
          </a:r>
        </a:p>
      </cdr:txBody>
    </cdr:sp>
  </cdr:relSizeAnchor>
  <cdr:relSizeAnchor xmlns:cdr="http://schemas.openxmlformats.org/drawingml/2006/chartDrawing">
    <cdr:from>
      <cdr:x>0.46393</cdr:x>
      <cdr:y>0.8076</cdr:y>
    </cdr:from>
    <cdr:to>
      <cdr:x>0.52471</cdr:x>
      <cdr:y>0.86854</cdr:y>
    </cdr:to>
    <cdr:sp macro="" textlink="">
      <cdr:nvSpPr>
        <cdr:cNvPr id="4" name="pole tekstowe 3">
          <a:extLst xmlns:a="http://schemas.openxmlformats.org/drawingml/2006/main">
            <a:ext uri="{FF2B5EF4-FFF2-40B4-BE49-F238E27FC236}">
              <a16:creationId xmlns:a16="http://schemas.microsoft.com/office/drawing/2014/main" id="{D26634DF-C421-43DA-9DBC-BEC64A969AC2}"/>
            </a:ext>
          </a:extLst>
        </cdr:cNvPr>
        <cdr:cNvSpPr txBox="1"/>
      </cdr:nvSpPr>
      <cdr:spPr>
        <a:xfrm xmlns:a="http://schemas.openxmlformats.org/drawingml/2006/main">
          <a:off x="4452026" y="4451432"/>
          <a:ext cx="583252" cy="3359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1600" dirty="0"/>
            <a:t>56%</a:t>
          </a:r>
        </a:p>
      </cdr:txBody>
    </cdr:sp>
  </cdr:relSizeAnchor>
  <cdr:relSizeAnchor xmlns:cdr="http://schemas.openxmlformats.org/drawingml/2006/chartDrawing">
    <cdr:from>
      <cdr:x>0.60933</cdr:x>
      <cdr:y>0.80889</cdr:y>
    </cdr:from>
    <cdr:to>
      <cdr:x>0.66998</cdr:x>
      <cdr:y>0.88684</cdr:y>
    </cdr:to>
    <cdr:sp macro="" textlink="">
      <cdr:nvSpPr>
        <cdr:cNvPr id="5" name="pole tekstowe 4">
          <a:extLst xmlns:a="http://schemas.openxmlformats.org/drawingml/2006/main">
            <a:ext uri="{FF2B5EF4-FFF2-40B4-BE49-F238E27FC236}">
              <a16:creationId xmlns:a16="http://schemas.microsoft.com/office/drawing/2014/main" id="{D84F681C-9877-4BD0-A2F0-C91270021F8D}"/>
            </a:ext>
          </a:extLst>
        </cdr:cNvPr>
        <cdr:cNvSpPr txBox="1"/>
      </cdr:nvSpPr>
      <cdr:spPr>
        <a:xfrm xmlns:a="http://schemas.openxmlformats.org/drawingml/2006/main">
          <a:off x="5847352" y="4458532"/>
          <a:ext cx="582022" cy="4296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1600" dirty="0"/>
            <a:t>29%</a:t>
          </a:r>
        </a:p>
      </cdr:txBody>
    </cdr:sp>
  </cdr:relSizeAnchor>
  <cdr:relSizeAnchor xmlns:cdr="http://schemas.openxmlformats.org/drawingml/2006/chartDrawing">
    <cdr:from>
      <cdr:x>0.75896</cdr:x>
      <cdr:y>0.81646</cdr:y>
    </cdr:from>
    <cdr:to>
      <cdr:x>0.81764</cdr:x>
      <cdr:y>0.86807</cdr:y>
    </cdr:to>
    <cdr:sp macro="" textlink="">
      <cdr:nvSpPr>
        <cdr:cNvPr id="6" name="pole tekstowe 5">
          <a:extLst xmlns:a="http://schemas.openxmlformats.org/drawingml/2006/main">
            <a:ext uri="{FF2B5EF4-FFF2-40B4-BE49-F238E27FC236}">
              <a16:creationId xmlns:a16="http://schemas.microsoft.com/office/drawing/2014/main" id="{19D5BAD5-C713-44E8-A447-460AF95907CE}"/>
            </a:ext>
          </a:extLst>
        </cdr:cNvPr>
        <cdr:cNvSpPr txBox="1"/>
      </cdr:nvSpPr>
      <cdr:spPr>
        <a:xfrm xmlns:a="http://schemas.openxmlformats.org/drawingml/2006/main">
          <a:off x="6934598" y="4500256"/>
          <a:ext cx="536086" cy="2844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1600" dirty="0"/>
            <a:t>78%</a:t>
          </a:r>
        </a:p>
      </cdr:txBody>
    </cdr:sp>
  </cdr:relSizeAnchor>
  <cdr:relSizeAnchor xmlns:cdr="http://schemas.openxmlformats.org/drawingml/2006/chartDrawing">
    <cdr:from>
      <cdr:x>0.92469</cdr:x>
      <cdr:y>0.84252</cdr:y>
    </cdr:from>
    <cdr:to>
      <cdr:x>0.95963</cdr:x>
      <cdr:y>0.89134</cdr:y>
    </cdr:to>
    <cdr:sp macro="" textlink="">
      <cdr:nvSpPr>
        <cdr:cNvPr id="7" name="pole tekstowe 6">
          <a:extLst xmlns:a="http://schemas.openxmlformats.org/drawingml/2006/main">
            <a:ext uri="{FF2B5EF4-FFF2-40B4-BE49-F238E27FC236}">
              <a16:creationId xmlns:a16="http://schemas.microsoft.com/office/drawing/2014/main" id="{34DE06E0-2C13-4147-B572-B69434E594BA}"/>
            </a:ext>
          </a:extLst>
        </cdr:cNvPr>
        <cdr:cNvSpPr txBox="1"/>
      </cdr:nvSpPr>
      <cdr:spPr>
        <a:xfrm xmlns:a="http://schemas.openxmlformats.org/drawingml/2006/main">
          <a:off x="11344275" y="5095876"/>
          <a:ext cx="428625" cy="2952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pl-PL" sz="1100"/>
        </a:p>
      </cdr:txBody>
    </cdr:sp>
  </cdr:relSizeAnchor>
  <cdr:relSizeAnchor xmlns:cdr="http://schemas.openxmlformats.org/drawingml/2006/chartDrawing">
    <cdr:from>
      <cdr:x>0.90326</cdr:x>
      <cdr:y>0.84964</cdr:y>
    </cdr:from>
    <cdr:to>
      <cdr:x>0.98221</cdr:x>
      <cdr:y>0.92705</cdr:y>
    </cdr:to>
    <cdr:sp macro="" textlink="">
      <cdr:nvSpPr>
        <cdr:cNvPr id="8" name="pole tekstowe 7">
          <a:extLst xmlns:a="http://schemas.openxmlformats.org/drawingml/2006/main">
            <a:ext uri="{FF2B5EF4-FFF2-40B4-BE49-F238E27FC236}">
              <a16:creationId xmlns:a16="http://schemas.microsoft.com/office/drawing/2014/main" id="{67316CF3-C95C-4350-B9B2-8865916B2D8A}"/>
            </a:ext>
          </a:extLst>
        </cdr:cNvPr>
        <cdr:cNvSpPr txBox="1"/>
      </cdr:nvSpPr>
      <cdr:spPr>
        <a:xfrm xmlns:a="http://schemas.openxmlformats.org/drawingml/2006/main">
          <a:off x="8253004" y="4683136"/>
          <a:ext cx="721360" cy="4267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pl-PL" sz="1100" dirty="0"/>
        </a:p>
      </cdr:txBody>
    </cdr:sp>
  </cdr:relSizeAnchor>
  <cdr:relSizeAnchor xmlns:cdr="http://schemas.openxmlformats.org/drawingml/2006/chartDrawing">
    <cdr:from>
      <cdr:x>0.91742</cdr:x>
      <cdr:y>0.81917</cdr:y>
    </cdr:from>
    <cdr:to>
      <cdr:x>0.982</cdr:x>
      <cdr:y>0.88999</cdr:y>
    </cdr:to>
    <cdr:sp macro="" textlink="">
      <cdr:nvSpPr>
        <cdr:cNvPr id="9" name="pole tekstowe 8">
          <a:extLst xmlns:a="http://schemas.openxmlformats.org/drawingml/2006/main">
            <a:ext uri="{FF2B5EF4-FFF2-40B4-BE49-F238E27FC236}">
              <a16:creationId xmlns:a16="http://schemas.microsoft.com/office/drawing/2014/main" id="{2CDCB084-7DEF-44E1-A0BB-255479109C6F}"/>
            </a:ext>
          </a:extLst>
        </cdr:cNvPr>
        <cdr:cNvSpPr txBox="1"/>
      </cdr:nvSpPr>
      <cdr:spPr>
        <a:xfrm xmlns:a="http://schemas.openxmlformats.org/drawingml/2006/main">
          <a:off x="8803912" y="4515236"/>
          <a:ext cx="619760" cy="3903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1600" dirty="0"/>
            <a:t>65%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0.14246</cdr:x>
      <cdr:y>0.60272</cdr:y>
    </cdr:from>
    <cdr:to>
      <cdr:x>0.23887</cdr:x>
      <cdr:y>0.74785</cdr:y>
    </cdr:to>
    <cdr:sp macro="" textlink="">
      <cdr:nvSpPr>
        <cdr:cNvPr id="2" name="pole tekstowe 1">
          <a:extLst xmlns:a="http://schemas.openxmlformats.org/drawingml/2006/main">
            <a:ext uri="{FF2B5EF4-FFF2-40B4-BE49-F238E27FC236}">
              <a16:creationId xmlns:a16="http://schemas.microsoft.com/office/drawing/2014/main" id="{60800D00-668B-47B1-917A-E51A2391644A}"/>
            </a:ext>
          </a:extLst>
        </cdr:cNvPr>
        <cdr:cNvSpPr txBox="1"/>
      </cdr:nvSpPr>
      <cdr:spPr>
        <a:xfrm xmlns:a="http://schemas.openxmlformats.org/drawingml/2006/main">
          <a:off x="1214454" y="3375662"/>
          <a:ext cx="821855" cy="8127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1600" dirty="0">
              <a:solidFill>
                <a:schemeClr val="bg1"/>
              </a:solidFill>
            </a:rPr>
            <a:t>   7,08</a:t>
          </a:r>
        </a:p>
        <a:p xmlns:a="http://schemas.openxmlformats.org/drawingml/2006/main">
          <a:r>
            <a:rPr lang="pl-PL" sz="1600" dirty="0">
              <a:solidFill>
                <a:schemeClr val="bg1"/>
              </a:solidFill>
            </a:rPr>
            <a:t>  16,25</a:t>
          </a:r>
        </a:p>
      </cdr:txBody>
    </cdr:sp>
  </cdr:relSizeAnchor>
  <cdr:relSizeAnchor xmlns:cdr="http://schemas.openxmlformats.org/drawingml/2006/chartDrawing">
    <cdr:from>
      <cdr:x>0.35818</cdr:x>
      <cdr:y>0.60816</cdr:y>
    </cdr:from>
    <cdr:to>
      <cdr:x>0.48212</cdr:x>
      <cdr:y>0.7551</cdr:y>
    </cdr:to>
    <cdr:sp macro="" textlink="">
      <cdr:nvSpPr>
        <cdr:cNvPr id="3" name="pole tekstowe 2">
          <a:extLst xmlns:a="http://schemas.openxmlformats.org/drawingml/2006/main">
            <a:ext uri="{FF2B5EF4-FFF2-40B4-BE49-F238E27FC236}">
              <a16:creationId xmlns:a16="http://schemas.microsoft.com/office/drawing/2014/main" id="{277CDD14-EA41-423B-8ADF-55824F54E823}"/>
            </a:ext>
          </a:extLst>
        </cdr:cNvPr>
        <cdr:cNvSpPr txBox="1"/>
      </cdr:nvSpPr>
      <cdr:spPr>
        <a:xfrm xmlns:a="http://schemas.openxmlformats.org/drawingml/2006/main">
          <a:off x="3053440" y="3406143"/>
          <a:ext cx="1056573" cy="82294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1600" dirty="0"/>
            <a:t>  18,39</a:t>
          </a:r>
        </a:p>
        <a:p xmlns:a="http://schemas.openxmlformats.org/drawingml/2006/main">
          <a:r>
            <a:rPr lang="pl-PL" sz="1600" dirty="0"/>
            <a:t>   21,8</a:t>
          </a:r>
        </a:p>
      </cdr:txBody>
    </cdr:sp>
  </cdr:relSizeAnchor>
  <cdr:relSizeAnchor xmlns:cdr="http://schemas.openxmlformats.org/drawingml/2006/chartDrawing">
    <cdr:from>
      <cdr:x>0.57985</cdr:x>
      <cdr:y>0.60454</cdr:y>
    </cdr:from>
    <cdr:to>
      <cdr:x>0.63587</cdr:x>
      <cdr:y>0.77551</cdr:y>
    </cdr:to>
    <cdr:sp macro="" textlink="">
      <cdr:nvSpPr>
        <cdr:cNvPr id="4" name="pole tekstowe 3">
          <a:extLst xmlns:a="http://schemas.openxmlformats.org/drawingml/2006/main">
            <a:ext uri="{FF2B5EF4-FFF2-40B4-BE49-F238E27FC236}">
              <a16:creationId xmlns:a16="http://schemas.microsoft.com/office/drawing/2014/main" id="{6398143C-0AB8-44F4-85CF-7E4643E8516B}"/>
            </a:ext>
          </a:extLst>
        </cdr:cNvPr>
        <cdr:cNvSpPr txBox="1"/>
      </cdr:nvSpPr>
      <cdr:spPr>
        <a:xfrm xmlns:a="http://schemas.openxmlformats.org/drawingml/2006/main">
          <a:off x="4943159" y="3385822"/>
          <a:ext cx="477520" cy="95757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1600" dirty="0"/>
            <a:t>7</a:t>
          </a:r>
        </a:p>
        <a:p xmlns:a="http://schemas.openxmlformats.org/drawingml/2006/main">
          <a:r>
            <a:rPr lang="pl-PL" sz="1600" dirty="0"/>
            <a:t>9</a:t>
          </a:r>
          <a:r>
            <a:rPr lang="pl-PL" sz="1400" dirty="0"/>
            <a:t> </a:t>
          </a:r>
        </a:p>
      </cdr:txBody>
    </cdr:sp>
  </cdr:relSizeAnchor>
  <cdr:relSizeAnchor xmlns:cdr="http://schemas.openxmlformats.org/drawingml/2006/chartDrawing">
    <cdr:from>
      <cdr:x>0.75981</cdr:x>
      <cdr:y>0.71565</cdr:y>
    </cdr:from>
    <cdr:to>
      <cdr:x>0.8851</cdr:x>
      <cdr:y>0.76236</cdr:y>
    </cdr:to>
    <cdr:sp macro="" textlink="">
      <cdr:nvSpPr>
        <cdr:cNvPr id="5" name="pole tekstowe 4">
          <a:extLst xmlns:a="http://schemas.openxmlformats.org/drawingml/2006/main">
            <a:ext uri="{FF2B5EF4-FFF2-40B4-BE49-F238E27FC236}">
              <a16:creationId xmlns:a16="http://schemas.microsoft.com/office/drawing/2014/main" id="{53E9300E-EFD2-4DD2-ADB3-C0B6ADBB07FE}"/>
            </a:ext>
          </a:extLst>
        </cdr:cNvPr>
        <cdr:cNvSpPr txBox="1"/>
      </cdr:nvSpPr>
      <cdr:spPr>
        <a:xfrm xmlns:a="http://schemas.openxmlformats.org/drawingml/2006/main">
          <a:off x="6477318" y="4008130"/>
          <a:ext cx="1068070" cy="2616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pl-PL" sz="1100" dirty="0"/>
        </a:p>
      </cdr:txBody>
    </cdr:sp>
  </cdr:relSizeAnchor>
  <cdr:relSizeAnchor xmlns:cdr="http://schemas.openxmlformats.org/drawingml/2006/chartDrawing">
    <cdr:from>
      <cdr:x>0.75147</cdr:x>
      <cdr:y>0.63175</cdr:y>
    </cdr:from>
    <cdr:to>
      <cdr:x>0.89806</cdr:x>
      <cdr:y>0.74513</cdr:y>
    </cdr:to>
    <cdr:sp macro="" textlink="">
      <cdr:nvSpPr>
        <cdr:cNvPr id="6" name="pole tekstowe 5">
          <a:extLst xmlns:a="http://schemas.openxmlformats.org/drawingml/2006/main">
            <a:ext uri="{FF2B5EF4-FFF2-40B4-BE49-F238E27FC236}">
              <a16:creationId xmlns:a16="http://schemas.microsoft.com/office/drawing/2014/main" id="{15D01497-502A-44E1-9276-6BD0F17889C1}"/>
            </a:ext>
          </a:extLst>
        </cdr:cNvPr>
        <cdr:cNvSpPr txBox="1"/>
      </cdr:nvSpPr>
      <cdr:spPr>
        <a:xfrm xmlns:a="http://schemas.openxmlformats.org/drawingml/2006/main">
          <a:off x="6406228" y="3538220"/>
          <a:ext cx="1249649" cy="6350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1400" dirty="0"/>
            <a:t>  </a:t>
          </a:r>
          <a:r>
            <a:rPr lang="pl-PL" sz="1600" dirty="0"/>
            <a:t>8 418 015</a:t>
          </a:r>
        </a:p>
        <a:p xmlns:a="http://schemas.openxmlformats.org/drawingml/2006/main">
          <a:r>
            <a:rPr lang="pl-PL" sz="1600" dirty="0"/>
            <a:t>11 408 320</a:t>
          </a:r>
        </a:p>
      </cdr:txBody>
    </cdr:sp>
  </cdr:relSizeAnchor>
  <cdr:relSizeAnchor xmlns:cdr="http://schemas.openxmlformats.org/drawingml/2006/chartDrawing">
    <cdr:from>
      <cdr:x>0.57747</cdr:x>
      <cdr:y>0.65714</cdr:y>
    </cdr:from>
    <cdr:to>
      <cdr:x>0.61799</cdr:x>
      <cdr:y>0.65714</cdr:y>
    </cdr:to>
    <cdr:cxnSp macro="">
      <cdr:nvCxnSpPr>
        <cdr:cNvPr id="11" name="Łącznik prosty 10">
          <a:extLst xmlns:a="http://schemas.openxmlformats.org/drawingml/2006/main">
            <a:ext uri="{FF2B5EF4-FFF2-40B4-BE49-F238E27FC236}">
              <a16:creationId xmlns:a16="http://schemas.microsoft.com/office/drawing/2014/main" id="{EDD31DE1-6129-47B8-B979-2196C3A26D50}"/>
            </a:ext>
          </a:extLst>
        </cdr:cNvPr>
        <cdr:cNvCxnSpPr/>
      </cdr:nvCxnSpPr>
      <cdr:spPr>
        <a:xfrm xmlns:a="http://schemas.openxmlformats.org/drawingml/2006/main">
          <a:off x="4922838" y="3680460"/>
          <a:ext cx="34544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0.7467</cdr:x>
      <cdr:y>0.68186</cdr:y>
    </cdr:from>
    <cdr:to>
      <cdr:x>0.8851</cdr:x>
      <cdr:y>0.68186</cdr:y>
    </cdr:to>
    <cdr:cxnSp macro="">
      <cdr:nvCxnSpPr>
        <cdr:cNvPr id="13" name="Łącznik prosty 12">
          <a:extLst xmlns:a="http://schemas.openxmlformats.org/drawingml/2006/main">
            <a:ext uri="{FF2B5EF4-FFF2-40B4-BE49-F238E27FC236}">
              <a16:creationId xmlns:a16="http://schemas.microsoft.com/office/drawing/2014/main" id="{025447A0-000E-4AD2-BE99-DA81EA1AAF8F}"/>
            </a:ext>
          </a:extLst>
        </cdr:cNvPr>
        <cdr:cNvCxnSpPr/>
      </cdr:nvCxnSpPr>
      <cdr:spPr>
        <a:xfrm xmlns:a="http://schemas.openxmlformats.org/drawingml/2006/main">
          <a:off x="6365558" y="3818885"/>
          <a:ext cx="117983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0.13586</cdr:x>
      <cdr:y>0.69759</cdr:y>
    </cdr:from>
    <cdr:to>
      <cdr:x>0.2397</cdr:x>
      <cdr:y>0.83937</cdr:y>
    </cdr:to>
    <cdr:sp macro="" textlink="">
      <cdr:nvSpPr>
        <cdr:cNvPr id="4" name="pole tekstowe 3">
          <a:extLst xmlns:a="http://schemas.openxmlformats.org/drawingml/2006/main">
            <a:ext uri="{FF2B5EF4-FFF2-40B4-BE49-F238E27FC236}">
              <a16:creationId xmlns:a16="http://schemas.microsoft.com/office/drawing/2014/main" id="{E3ED808F-1700-4C8C-933A-8BA966EDB4C7}"/>
            </a:ext>
          </a:extLst>
        </cdr:cNvPr>
        <cdr:cNvSpPr txBox="1"/>
      </cdr:nvSpPr>
      <cdr:spPr>
        <a:xfrm xmlns:a="http://schemas.openxmlformats.org/drawingml/2006/main">
          <a:off x="1219177" y="3842047"/>
          <a:ext cx="931837" cy="7808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1600" dirty="0"/>
            <a:t>   98</a:t>
          </a:r>
        </a:p>
        <a:p xmlns:a="http://schemas.openxmlformats.org/drawingml/2006/main">
          <a:r>
            <a:rPr lang="pl-PL" sz="1600" dirty="0"/>
            <a:t>106,68</a:t>
          </a:r>
        </a:p>
      </cdr:txBody>
    </cdr:sp>
  </cdr:relSizeAnchor>
  <cdr:relSizeAnchor xmlns:cdr="http://schemas.openxmlformats.org/drawingml/2006/chartDrawing">
    <cdr:from>
      <cdr:x>0.28867</cdr:x>
      <cdr:y>0.7777</cdr:y>
    </cdr:from>
    <cdr:to>
      <cdr:x>0.41147</cdr:x>
      <cdr:y>0.8362</cdr:y>
    </cdr:to>
    <cdr:sp macro="" textlink="">
      <cdr:nvSpPr>
        <cdr:cNvPr id="5" name="pole tekstowe 4">
          <a:extLst xmlns:a="http://schemas.openxmlformats.org/drawingml/2006/main">
            <a:ext uri="{FF2B5EF4-FFF2-40B4-BE49-F238E27FC236}">
              <a16:creationId xmlns:a16="http://schemas.microsoft.com/office/drawing/2014/main" id="{8AC43628-05D2-4D60-8FEF-507E83366114}"/>
            </a:ext>
          </a:extLst>
        </cdr:cNvPr>
        <cdr:cNvSpPr txBox="1"/>
      </cdr:nvSpPr>
      <cdr:spPr>
        <a:xfrm xmlns:a="http://schemas.openxmlformats.org/drawingml/2006/main">
          <a:off x="2590416" y="4283281"/>
          <a:ext cx="1102017" cy="3222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pl-PL" sz="1100" dirty="0"/>
        </a:p>
      </cdr:txBody>
    </cdr:sp>
  </cdr:relSizeAnchor>
  <cdr:relSizeAnchor xmlns:cdr="http://schemas.openxmlformats.org/drawingml/2006/chartDrawing">
    <cdr:from>
      <cdr:x>0.3139</cdr:x>
      <cdr:y>0.70681</cdr:y>
    </cdr:from>
    <cdr:to>
      <cdr:x>0.40646</cdr:x>
      <cdr:y>0.81778</cdr:y>
    </cdr:to>
    <cdr:sp macro="" textlink="">
      <cdr:nvSpPr>
        <cdr:cNvPr id="6" name="pole tekstowe 5">
          <a:extLst xmlns:a="http://schemas.openxmlformats.org/drawingml/2006/main">
            <a:ext uri="{FF2B5EF4-FFF2-40B4-BE49-F238E27FC236}">
              <a16:creationId xmlns:a16="http://schemas.microsoft.com/office/drawing/2014/main" id="{AAFC83F4-4491-4377-A7EE-518AAC68010A}"/>
            </a:ext>
          </a:extLst>
        </cdr:cNvPr>
        <cdr:cNvSpPr txBox="1"/>
      </cdr:nvSpPr>
      <cdr:spPr>
        <a:xfrm xmlns:a="http://schemas.openxmlformats.org/drawingml/2006/main">
          <a:off x="2816868" y="3892847"/>
          <a:ext cx="830571" cy="6111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1600" dirty="0"/>
            <a:t>23</a:t>
          </a:r>
        </a:p>
        <a:p xmlns:a="http://schemas.openxmlformats.org/drawingml/2006/main">
          <a:r>
            <a:rPr lang="pl-PL" sz="1600" dirty="0"/>
            <a:t>24</a:t>
          </a:r>
        </a:p>
      </cdr:txBody>
    </cdr:sp>
  </cdr:relSizeAnchor>
  <cdr:relSizeAnchor xmlns:cdr="http://schemas.openxmlformats.org/drawingml/2006/chartDrawing">
    <cdr:from>
      <cdr:x>0.48313</cdr:x>
      <cdr:y>0.71603</cdr:y>
    </cdr:from>
    <cdr:to>
      <cdr:x>0.53262</cdr:x>
      <cdr:y>0.82489</cdr:y>
    </cdr:to>
    <cdr:sp macro="" textlink="">
      <cdr:nvSpPr>
        <cdr:cNvPr id="7" name="pole tekstowe 6">
          <a:extLst xmlns:a="http://schemas.openxmlformats.org/drawingml/2006/main">
            <a:ext uri="{FF2B5EF4-FFF2-40B4-BE49-F238E27FC236}">
              <a16:creationId xmlns:a16="http://schemas.microsoft.com/office/drawing/2014/main" id="{830E5C82-3FE3-430C-A58F-CB439BD9E662}"/>
            </a:ext>
          </a:extLst>
        </cdr:cNvPr>
        <cdr:cNvSpPr txBox="1"/>
      </cdr:nvSpPr>
      <cdr:spPr>
        <a:xfrm xmlns:a="http://schemas.openxmlformats.org/drawingml/2006/main">
          <a:off x="4335499" y="3943648"/>
          <a:ext cx="444113" cy="5995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1600" dirty="0"/>
            <a:t>4</a:t>
          </a:r>
        </a:p>
        <a:p xmlns:a="http://schemas.openxmlformats.org/drawingml/2006/main">
          <a:r>
            <a:rPr lang="pl-PL" sz="1600" dirty="0"/>
            <a:t>6</a:t>
          </a:r>
        </a:p>
      </cdr:txBody>
    </cdr:sp>
  </cdr:relSizeAnchor>
  <cdr:relSizeAnchor xmlns:cdr="http://schemas.openxmlformats.org/drawingml/2006/chartDrawing">
    <cdr:from>
      <cdr:x>0.61332</cdr:x>
      <cdr:y>0.71419</cdr:y>
    </cdr:from>
    <cdr:to>
      <cdr:x>0.7521</cdr:x>
      <cdr:y>0.82568</cdr:y>
    </cdr:to>
    <cdr:sp macro="" textlink="">
      <cdr:nvSpPr>
        <cdr:cNvPr id="8" name="pole tekstowe 7">
          <a:extLst xmlns:a="http://schemas.openxmlformats.org/drawingml/2006/main">
            <a:ext uri="{FF2B5EF4-FFF2-40B4-BE49-F238E27FC236}">
              <a16:creationId xmlns:a16="http://schemas.microsoft.com/office/drawing/2014/main" id="{1F0CA5F5-EFBA-47D8-B3DC-3EEAE883BCB2}"/>
            </a:ext>
          </a:extLst>
        </cdr:cNvPr>
        <cdr:cNvSpPr txBox="1"/>
      </cdr:nvSpPr>
      <cdr:spPr>
        <a:xfrm xmlns:a="http://schemas.openxmlformats.org/drawingml/2006/main">
          <a:off x="5503795" y="3933487"/>
          <a:ext cx="1245380" cy="6140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1400" dirty="0">
              <a:solidFill>
                <a:schemeClr val="bg1"/>
              </a:solidFill>
            </a:rPr>
            <a:t>      </a:t>
          </a:r>
          <a:r>
            <a:rPr lang="pl-PL" sz="1600" dirty="0">
              <a:solidFill>
                <a:schemeClr val="bg1"/>
              </a:solidFill>
            </a:rPr>
            <a:t>1216</a:t>
          </a:r>
        </a:p>
        <a:p xmlns:a="http://schemas.openxmlformats.org/drawingml/2006/main">
          <a:r>
            <a:rPr lang="pl-PL" sz="1600" dirty="0">
              <a:solidFill>
                <a:schemeClr val="bg1"/>
              </a:solidFill>
            </a:rPr>
            <a:t>    1409,18</a:t>
          </a:r>
        </a:p>
      </cdr:txBody>
    </cdr:sp>
  </cdr:relSizeAnchor>
  <cdr:relSizeAnchor xmlns:cdr="http://schemas.openxmlformats.org/drawingml/2006/chartDrawing">
    <cdr:from>
      <cdr:x>0.82682</cdr:x>
      <cdr:y>0.68467</cdr:y>
    </cdr:from>
    <cdr:to>
      <cdr:x>0.88505</cdr:x>
      <cdr:y>0.81565</cdr:y>
    </cdr:to>
    <cdr:sp macro="" textlink="">
      <cdr:nvSpPr>
        <cdr:cNvPr id="9" name="pole tekstowe 8">
          <a:extLst xmlns:a="http://schemas.openxmlformats.org/drawingml/2006/main">
            <a:ext uri="{FF2B5EF4-FFF2-40B4-BE49-F238E27FC236}">
              <a16:creationId xmlns:a16="http://schemas.microsoft.com/office/drawing/2014/main" id="{34B180E2-F530-4C11-8A83-45AFEBBBE823}"/>
            </a:ext>
          </a:extLst>
        </cdr:cNvPr>
        <cdr:cNvSpPr txBox="1"/>
      </cdr:nvSpPr>
      <cdr:spPr>
        <a:xfrm xmlns:a="http://schemas.openxmlformats.org/drawingml/2006/main">
          <a:off x="7419696" y="3770928"/>
          <a:ext cx="522543" cy="7213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1600" dirty="0"/>
            <a:t> 0</a:t>
          </a:r>
        </a:p>
        <a:p xmlns:a="http://schemas.openxmlformats.org/drawingml/2006/main">
          <a:r>
            <a:rPr lang="pl-PL" sz="1600" dirty="0"/>
            <a:t> 5</a:t>
          </a:r>
        </a:p>
      </cdr:txBody>
    </cdr:sp>
  </cdr:relSizeAnchor>
  <cdr:relSizeAnchor xmlns:cdr="http://schemas.openxmlformats.org/drawingml/2006/chartDrawing">
    <cdr:from>
      <cdr:x>0.14492</cdr:x>
      <cdr:y>0.74924</cdr:y>
    </cdr:from>
    <cdr:to>
      <cdr:x>0.20266</cdr:x>
      <cdr:y>0.74924</cdr:y>
    </cdr:to>
    <cdr:cxnSp macro="">
      <cdr:nvCxnSpPr>
        <cdr:cNvPr id="3" name="Łącznik prosty 2">
          <a:extLst xmlns:a="http://schemas.openxmlformats.org/drawingml/2006/main">
            <a:ext uri="{FF2B5EF4-FFF2-40B4-BE49-F238E27FC236}">
              <a16:creationId xmlns:a16="http://schemas.microsoft.com/office/drawing/2014/main" id="{CF0A14BB-940F-4608-B65E-91E3855C7869}"/>
            </a:ext>
          </a:extLst>
        </cdr:cNvPr>
        <cdr:cNvCxnSpPr/>
      </cdr:nvCxnSpPr>
      <cdr:spPr>
        <a:xfrm xmlns:a="http://schemas.openxmlformats.org/drawingml/2006/main">
          <a:off x="1300479" y="4126527"/>
          <a:ext cx="51816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0.31362</cdr:x>
      <cdr:y>0.76031</cdr:y>
    </cdr:from>
    <cdr:to>
      <cdr:x>0.3623</cdr:x>
      <cdr:y>0.76031</cdr:y>
    </cdr:to>
    <cdr:cxnSp macro="">
      <cdr:nvCxnSpPr>
        <cdr:cNvPr id="11" name="Łącznik prosty 10">
          <a:extLst xmlns:a="http://schemas.openxmlformats.org/drawingml/2006/main">
            <a:ext uri="{FF2B5EF4-FFF2-40B4-BE49-F238E27FC236}">
              <a16:creationId xmlns:a16="http://schemas.microsoft.com/office/drawing/2014/main" id="{EC119203-9E57-4993-BC98-F7D05E383ABC}"/>
            </a:ext>
          </a:extLst>
        </cdr:cNvPr>
        <cdr:cNvCxnSpPr/>
      </cdr:nvCxnSpPr>
      <cdr:spPr>
        <a:xfrm xmlns:a="http://schemas.openxmlformats.org/drawingml/2006/main">
          <a:off x="2814319" y="4187487"/>
          <a:ext cx="43688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0.48118</cdr:x>
      <cdr:y>0.76769</cdr:y>
    </cdr:from>
    <cdr:to>
      <cdr:x>0.52081</cdr:x>
      <cdr:y>0.76769</cdr:y>
    </cdr:to>
    <cdr:cxnSp macro="">
      <cdr:nvCxnSpPr>
        <cdr:cNvPr id="14" name="Łącznik prosty 13">
          <a:extLst xmlns:a="http://schemas.openxmlformats.org/drawingml/2006/main">
            <a:ext uri="{FF2B5EF4-FFF2-40B4-BE49-F238E27FC236}">
              <a16:creationId xmlns:a16="http://schemas.microsoft.com/office/drawing/2014/main" id="{2E1EB6B1-F0A5-444F-987E-21C9F5FAA7B7}"/>
            </a:ext>
          </a:extLst>
        </cdr:cNvPr>
        <cdr:cNvCxnSpPr/>
      </cdr:nvCxnSpPr>
      <cdr:spPr>
        <a:xfrm xmlns:a="http://schemas.openxmlformats.org/drawingml/2006/main">
          <a:off x="4317999" y="4228127"/>
          <a:ext cx="35560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0.63289</cdr:x>
      <cdr:y>0.76769</cdr:y>
    </cdr:from>
    <cdr:to>
      <cdr:x>0.728</cdr:x>
      <cdr:y>0.76769</cdr:y>
    </cdr:to>
    <cdr:cxnSp macro="">
      <cdr:nvCxnSpPr>
        <cdr:cNvPr id="17" name="Łącznik prosty 16">
          <a:extLst xmlns:a="http://schemas.openxmlformats.org/drawingml/2006/main">
            <a:ext uri="{FF2B5EF4-FFF2-40B4-BE49-F238E27FC236}">
              <a16:creationId xmlns:a16="http://schemas.microsoft.com/office/drawing/2014/main" id="{E4C2BAD6-4959-4DD4-B652-1C0D974623C0}"/>
            </a:ext>
          </a:extLst>
        </cdr:cNvPr>
        <cdr:cNvCxnSpPr/>
      </cdr:nvCxnSpPr>
      <cdr:spPr>
        <a:xfrm xmlns:a="http://schemas.openxmlformats.org/drawingml/2006/main">
          <a:off x="5679439" y="4228127"/>
          <a:ext cx="853440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0.83555</cdr:x>
      <cdr:y>0.73264</cdr:y>
    </cdr:from>
    <cdr:to>
      <cdr:x>0.86386</cdr:x>
      <cdr:y>0.73264</cdr:y>
    </cdr:to>
    <cdr:cxnSp macro="">
      <cdr:nvCxnSpPr>
        <cdr:cNvPr id="25" name="Łącznik prosty 24">
          <a:extLst xmlns:a="http://schemas.openxmlformats.org/drawingml/2006/main">
            <a:ext uri="{FF2B5EF4-FFF2-40B4-BE49-F238E27FC236}">
              <a16:creationId xmlns:a16="http://schemas.microsoft.com/office/drawing/2014/main" id="{777DEA77-30A2-4BB6-A056-BDEE96EF236A}"/>
            </a:ext>
          </a:extLst>
        </cdr:cNvPr>
        <cdr:cNvCxnSpPr/>
      </cdr:nvCxnSpPr>
      <cdr:spPr>
        <a:xfrm xmlns:a="http://schemas.openxmlformats.org/drawingml/2006/main">
          <a:off x="7498079" y="4035087"/>
          <a:ext cx="25400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0.72326</cdr:x>
      <cdr:y>0.75</cdr:y>
    </cdr:from>
    <cdr:to>
      <cdr:x>0.8115</cdr:x>
      <cdr:y>0.82609</cdr:y>
    </cdr:to>
    <cdr:sp macro="" textlink="">
      <cdr:nvSpPr>
        <cdr:cNvPr id="2" name="pole tekstowe 1">
          <a:extLst xmlns:a="http://schemas.openxmlformats.org/drawingml/2006/main">
            <a:ext uri="{FF2B5EF4-FFF2-40B4-BE49-F238E27FC236}">
              <a16:creationId xmlns:a16="http://schemas.microsoft.com/office/drawing/2014/main" id="{C35BC656-7537-4FA7-8AA0-AC8098286B9D}"/>
            </a:ext>
          </a:extLst>
        </cdr:cNvPr>
        <cdr:cNvSpPr txBox="1"/>
      </cdr:nvSpPr>
      <cdr:spPr>
        <a:xfrm xmlns:a="http://schemas.openxmlformats.org/drawingml/2006/main">
          <a:off x="5153024" y="3286125"/>
          <a:ext cx="628650" cy="3333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pl-PL" sz="1100"/>
        </a:p>
      </cdr:txBody>
    </cdr:sp>
  </cdr:relSizeAnchor>
  <cdr:relSizeAnchor xmlns:cdr="http://schemas.openxmlformats.org/drawingml/2006/chartDrawing">
    <cdr:from>
      <cdr:x>0.73514</cdr:x>
      <cdr:y>0.65285</cdr:y>
    </cdr:from>
    <cdr:to>
      <cdr:x>0.79789</cdr:x>
      <cdr:y>0.78696</cdr:y>
    </cdr:to>
    <cdr:sp macro="" textlink="">
      <cdr:nvSpPr>
        <cdr:cNvPr id="3" name="pole tekstowe 2">
          <a:extLst xmlns:a="http://schemas.openxmlformats.org/drawingml/2006/main">
            <a:ext uri="{FF2B5EF4-FFF2-40B4-BE49-F238E27FC236}">
              <a16:creationId xmlns:a16="http://schemas.microsoft.com/office/drawing/2014/main" id="{BCFA5F9F-5D5D-4A7B-9185-AE29D6BDAA6B}"/>
            </a:ext>
          </a:extLst>
        </cdr:cNvPr>
        <cdr:cNvSpPr txBox="1"/>
      </cdr:nvSpPr>
      <cdr:spPr>
        <a:xfrm xmlns:a="http://schemas.openxmlformats.org/drawingml/2006/main">
          <a:off x="6327368" y="2860474"/>
          <a:ext cx="540088" cy="5875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1600" dirty="0"/>
            <a:t>19</a:t>
          </a:r>
        </a:p>
        <a:p xmlns:a="http://schemas.openxmlformats.org/drawingml/2006/main">
          <a:r>
            <a:rPr lang="pl-PL" sz="1600" dirty="0"/>
            <a:t>25</a:t>
          </a:r>
        </a:p>
      </cdr:txBody>
    </cdr:sp>
  </cdr:relSizeAnchor>
  <cdr:relSizeAnchor xmlns:cdr="http://schemas.openxmlformats.org/drawingml/2006/chartDrawing">
    <cdr:from>
      <cdr:x>0.17227</cdr:x>
      <cdr:y>0.63662</cdr:y>
    </cdr:from>
    <cdr:to>
      <cdr:x>0.31298</cdr:x>
      <cdr:y>0.77575</cdr:y>
    </cdr:to>
    <cdr:sp macro="" textlink="">
      <cdr:nvSpPr>
        <cdr:cNvPr id="4" name="pole tekstowe 3">
          <a:extLst xmlns:a="http://schemas.openxmlformats.org/drawingml/2006/main">
            <a:ext uri="{FF2B5EF4-FFF2-40B4-BE49-F238E27FC236}">
              <a16:creationId xmlns:a16="http://schemas.microsoft.com/office/drawing/2014/main" id="{05BAC1B1-7042-49E3-9C17-4C1728C1D49E}"/>
            </a:ext>
          </a:extLst>
        </cdr:cNvPr>
        <cdr:cNvSpPr txBox="1"/>
      </cdr:nvSpPr>
      <cdr:spPr>
        <a:xfrm xmlns:a="http://schemas.openxmlformats.org/drawingml/2006/main">
          <a:off x="1482689" y="2789355"/>
          <a:ext cx="1211163" cy="609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1400" dirty="0"/>
            <a:t>  </a:t>
          </a:r>
          <a:r>
            <a:rPr lang="pl-PL" sz="1600" dirty="0"/>
            <a:t>21 130 199</a:t>
          </a:r>
        </a:p>
        <a:p xmlns:a="http://schemas.openxmlformats.org/drawingml/2006/main">
          <a:r>
            <a:rPr lang="pl-PL" sz="1600" dirty="0"/>
            <a:t>   7 000 000 </a:t>
          </a:r>
        </a:p>
      </cdr:txBody>
    </cdr:sp>
  </cdr:relSizeAnchor>
  <cdr:relSizeAnchor xmlns:cdr="http://schemas.openxmlformats.org/drawingml/2006/chartDrawing">
    <cdr:from>
      <cdr:x>0.46521</cdr:x>
      <cdr:y>0.65053</cdr:y>
    </cdr:from>
    <cdr:to>
      <cdr:x>0.52782</cdr:x>
      <cdr:y>0.79894</cdr:y>
    </cdr:to>
    <cdr:sp macro="" textlink="">
      <cdr:nvSpPr>
        <cdr:cNvPr id="5" name="pole tekstowe 4">
          <a:extLst xmlns:a="http://schemas.openxmlformats.org/drawingml/2006/main">
            <a:ext uri="{FF2B5EF4-FFF2-40B4-BE49-F238E27FC236}">
              <a16:creationId xmlns:a16="http://schemas.microsoft.com/office/drawing/2014/main" id="{89FD175B-3319-4FF5-8D02-01C249338526}"/>
            </a:ext>
          </a:extLst>
        </cdr:cNvPr>
        <cdr:cNvSpPr txBox="1"/>
      </cdr:nvSpPr>
      <cdr:spPr>
        <a:xfrm xmlns:a="http://schemas.openxmlformats.org/drawingml/2006/main">
          <a:off x="4004049" y="2850314"/>
          <a:ext cx="538923" cy="6502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1600" dirty="0"/>
            <a:t>19</a:t>
          </a:r>
        </a:p>
        <a:p xmlns:a="http://schemas.openxmlformats.org/drawingml/2006/main">
          <a:r>
            <a:rPr lang="pl-PL" sz="1600" dirty="0"/>
            <a:t>10</a:t>
          </a:r>
        </a:p>
      </cdr:txBody>
    </cdr:sp>
  </cdr:relSizeAnchor>
  <cdr:relSizeAnchor xmlns:cdr="http://schemas.openxmlformats.org/drawingml/2006/chartDrawing">
    <cdr:from>
      <cdr:x>0.19258</cdr:x>
      <cdr:y>0.69691</cdr:y>
    </cdr:from>
    <cdr:to>
      <cdr:x>0.30236</cdr:x>
      <cdr:y>0.69691</cdr:y>
    </cdr:to>
    <cdr:cxnSp macro="">
      <cdr:nvCxnSpPr>
        <cdr:cNvPr id="9" name="Łącznik prosty 8">
          <a:extLst xmlns:a="http://schemas.openxmlformats.org/drawingml/2006/main">
            <a:ext uri="{FF2B5EF4-FFF2-40B4-BE49-F238E27FC236}">
              <a16:creationId xmlns:a16="http://schemas.microsoft.com/office/drawing/2014/main" id="{EFC3F600-6CD5-47D2-A0C1-8ECA3E83AC08}"/>
            </a:ext>
          </a:extLst>
        </cdr:cNvPr>
        <cdr:cNvCxnSpPr/>
      </cdr:nvCxnSpPr>
      <cdr:spPr>
        <a:xfrm xmlns:a="http://schemas.openxmlformats.org/drawingml/2006/main">
          <a:off x="1657532" y="3053514"/>
          <a:ext cx="94488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0.47352</cdr:x>
      <cdr:y>0.71546</cdr:y>
    </cdr:from>
    <cdr:to>
      <cdr:x>0.5113</cdr:x>
      <cdr:y>0.71546</cdr:y>
    </cdr:to>
    <cdr:cxnSp macro="">
      <cdr:nvCxnSpPr>
        <cdr:cNvPr id="11" name="Łącznik prosty 10">
          <a:extLst xmlns:a="http://schemas.openxmlformats.org/drawingml/2006/main">
            <a:ext uri="{FF2B5EF4-FFF2-40B4-BE49-F238E27FC236}">
              <a16:creationId xmlns:a16="http://schemas.microsoft.com/office/drawing/2014/main" id="{6BF2B3D6-E5A4-49C4-A084-0F57A70EA852}"/>
            </a:ext>
          </a:extLst>
        </cdr:cNvPr>
        <cdr:cNvCxnSpPr/>
      </cdr:nvCxnSpPr>
      <cdr:spPr>
        <a:xfrm xmlns:a="http://schemas.openxmlformats.org/drawingml/2006/main">
          <a:off x="4075612" y="3134794"/>
          <a:ext cx="32512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0.74148</cdr:x>
      <cdr:y>0.71778</cdr:y>
    </cdr:from>
    <cdr:to>
      <cdr:x>0.77454</cdr:x>
      <cdr:y>0.71778</cdr:y>
    </cdr:to>
    <cdr:cxnSp macro="">
      <cdr:nvCxnSpPr>
        <cdr:cNvPr id="17" name="Łącznik prosty 16">
          <a:extLst xmlns:a="http://schemas.openxmlformats.org/drawingml/2006/main">
            <a:ext uri="{FF2B5EF4-FFF2-40B4-BE49-F238E27FC236}">
              <a16:creationId xmlns:a16="http://schemas.microsoft.com/office/drawing/2014/main" id="{D0BABFE3-8999-4119-A884-52307B33F0DE}"/>
            </a:ext>
          </a:extLst>
        </cdr:cNvPr>
        <cdr:cNvCxnSpPr/>
      </cdr:nvCxnSpPr>
      <cdr:spPr>
        <a:xfrm xmlns:a="http://schemas.openxmlformats.org/drawingml/2006/main">
          <a:off x="6381932" y="3144954"/>
          <a:ext cx="28448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0.13956</cdr:x>
      <cdr:y>0.44845</cdr:y>
    </cdr:from>
    <cdr:to>
      <cdr:x>0.21184</cdr:x>
      <cdr:y>0.56801</cdr:y>
    </cdr:to>
    <cdr:sp macro="" textlink="">
      <cdr:nvSpPr>
        <cdr:cNvPr id="2" name="pole tekstowe 1">
          <a:extLst xmlns:a="http://schemas.openxmlformats.org/drawingml/2006/main">
            <a:ext uri="{FF2B5EF4-FFF2-40B4-BE49-F238E27FC236}">
              <a16:creationId xmlns:a16="http://schemas.microsoft.com/office/drawing/2014/main" id="{3ECE4EA4-A1F3-41BA-A00B-985CD0A22616}"/>
            </a:ext>
          </a:extLst>
        </cdr:cNvPr>
        <cdr:cNvSpPr txBox="1"/>
      </cdr:nvSpPr>
      <cdr:spPr>
        <a:xfrm xmlns:a="http://schemas.openxmlformats.org/drawingml/2006/main">
          <a:off x="1204112" y="2466448"/>
          <a:ext cx="623667" cy="6576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1600" dirty="0"/>
            <a:t> 275</a:t>
          </a:r>
        </a:p>
        <a:p xmlns:a="http://schemas.openxmlformats.org/drawingml/2006/main">
          <a:r>
            <a:rPr lang="pl-PL" sz="1600" dirty="0"/>
            <a:t>  40</a:t>
          </a:r>
        </a:p>
        <a:p xmlns:a="http://schemas.openxmlformats.org/drawingml/2006/main">
          <a:endParaRPr lang="pl-PL" sz="1600" dirty="0"/>
        </a:p>
      </cdr:txBody>
    </cdr:sp>
  </cdr:relSizeAnchor>
  <cdr:relSizeAnchor xmlns:cdr="http://schemas.openxmlformats.org/drawingml/2006/chartDrawing">
    <cdr:from>
      <cdr:x>0.23561</cdr:x>
      <cdr:y>0.44871</cdr:y>
    </cdr:from>
    <cdr:to>
      <cdr:x>0.30268</cdr:x>
      <cdr:y>0.56565</cdr:y>
    </cdr:to>
    <cdr:sp macro="" textlink="">
      <cdr:nvSpPr>
        <cdr:cNvPr id="3" name="pole tekstowe 2">
          <a:extLst xmlns:a="http://schemas.openxmlformats.org/drawingml/2006/main">
            <a:ext uri="{FF2B5EF4-FFF2-40B4-BE49-F238E27FC236}">
              <a16:creationId xmlns:a16="http://schemas.microsoft.com/office/drawing/2014/main" id="{838F2B21-10F4-4DDD-A796-84290A350575}"/>
            </a:ext>
          </a:extLst>
        </cdr:cNvPr>
        <cdr:cNvSpPr txBox="1"/>
      </cdr:nvSpPr>
      <cdr:spPr>
        <a:xfrm xmlns:a="http://schemas.openxmlformats.org/drawingml/2006/main">
          <a:off x="2032828" y="2467920"/>
          <a:ext cx="578677" cy="6431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1600" dirty="0"/>
            <a:t>215</a:t>
          </a:r>
        </a:p>
        <a:p xmlns:a="http://schemas.openxmlformats.org/drawingml/2006/main">
          <a:r>
            <a:rPr lang="pl-PL" sz="1600" dirty="0"/>
            <a:t> 40</a:t>
          </a:r>
        </a:p>
      </cdr:txBody>
    </cdr:sp>
  </cdr:relSizeAnchor>
  <cdr:relSizeAnchor xmlns:cdr="http://schemas.openxmlformats.org/drawingml/2006/chartDrawing">
    <cdr:from>
      <cdr:x>0.34418</cdr:x>
      <cdr:y>0.44619</cdr:y>
    </cdr:from>
    <cdr:to>
      <cdr:x>0.3964</cdr:x>
      <cdr:y>0.55381</cdr:y>
    </cdr:to>
    <cdr:sp macro="" textlink="">
      <cdr:nvSpPr>
        <cdr:cNvPr id="4" name="pole tekstowe 3">
          <a:extLst xmlns:a="http://schemas.openxmlformats.org/drawingml/2006/main">
            <a:ext uri="{FF2B5EF4-FFF2-40B4-BE49-F238E27FC236}">
              <a16:creationId xmlns:a16="http://schemas.microsoft.com/office/drawing/2014/main" id="{CE99EFE0-D975-4BB2-9CED-2E95D55DA0D7}"/>
            </a:ext>
          </a:extLst>
        </cdr:cNvPr>
        <cdr:cNvSpPr txBox="1"/>
      </cdr:nvSpPr>
      <cdr:spPr>
        <a:xfrm xmlns:a="http://schemas.openxmlformats.org/drawingml/2006/main">
          <a:off x="2969538" y="2454049"/>
          <a:ext cx="450544" cy="5918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1600" dirty="0"/>
            <a:t>13</a:t>
          </a:r>
        </a:p>
        <a:p xmlns:a="http://schemas.openxmlformats.org/drawingml/2006/main">
          <a:r>
            <a:rPr lang="pl-PL" sz="1600" dirty="0"/>
            <a:t>10</a:t>
          </a:r>
        </a:p>
      </cdr:txBody>
    </cdr:sp>
  </cdr:relSizeAnchor>
  <cdr:relSizeAnchor xmlns:cdr="http://schemas.openxmlformats.org/drawingml/2006/chartDrawing">
    <cdr:from>
      <cdr:x>0.44551</cdr:x>
      <cdr:y>0.45249</cdr:y>
    </cdr:from>
    <cdr:to>
      <cdr:x>0.50898</cdr:x>
      <cdr:y>0.49548</cdr:y>
    </cdr:to>
    <cdr:sp macro="" textlink="">
      <cdr:nvSpPr>
        <cdr:cNvPr id="5" name="pole tekstowe 4">
          <a:extLst xmlns:a="http://schemas.openxmlformats.org/drawingml/2006/main">
            <a:ext uri="{FF2B5EF4-FFF2-40B4-BE49-F238E27FC236}">
              <a16:creationId xmlns:a16="http://schemas.microsoft.com/office/drawing/2014/main" id="{E6E7937B-CE0D-46E3-BD39-FA74E00CD740}"/>
            </a:ext>
          </a:extLst>
        </cdr:cNvPr>
        <cdr:cNvSpPr txBox="1"/>
      </cdr:nvSpPr>
      <cdr:spPr>
        <a:xfrm xmlns:a="http://schemas.openxmlformats.org/drawingml/2006/main">
          <a:off x="3543301" y="1905000"/>
          <a:ext cx="504825" cy="1809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pl-PL" sz="1100"/>
        </a:p>
      </cdr:txBody>
    </cdr:sp>
  </cdr:relSizeAnchor>
  <cdr:relSizeAnchor xmlns:cdr="http://schemas.openxmlformats.org/drawingml/2006/chartDrawing">
    <cdr:from>
      <cdr:x>0.42392</cdr:x>
      <cdr:y>0.44568</cdr:y>
    </cdr:from>
    <cdr:to>
      <cdr:x>0.5</cdr:x>
      <cdr:y>0.55432</cdr:y>
    </cdr:to>
    <cdr:sp macro="" textlink="">
      <cdr:nvSpPr>
        <cdr:cNvPr id="6" name="pole tekstowe 5">
          <a:extLst xmlns:a="http://schemas.openxmlformats.org/drawingml/2006/main">
            <a:ext uri="{FF2B5EF4-FFF2-40B4-BE49-F238E27FC236}">
              <a16:creationId xmlns:a16="http://schemas.microsoft.com/office/drawing/2014/main" id="{7A3394A1-A667-4EDF-95CC-8F2F159FBE9B}"/>
            </a:ext>
          </a:extLst>
        </cdr:cNvPr>
        <cdr:cNvSpPr txBox="1"/>
      </cdr:nvSpPr>
      <cdr:spPr>
        <a:xfrm xmlns:a="http://schemas.openxmlformats.org/drawingml/2006/main">
          <a:off x="3657600" y="2451226"/>
          <a:ext cx="656376" cy="5975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1600" dirty="0"/>
            <a:t>6550</a:t>
          </a:r>
        </a:p>
        <a:p xmlns:a="http://schemas.openxmlformats.org/drawingml/2006/main">
          <a:r>
            <a:rPr lang="pl-PL" sz="1600" dirty="0"/>
            <a:t> 950</a:t>
          </a:r>
        </a:p>
      </cdr:txBody>
    </cdr:sp>
  </cdr:relSizeAnchor>
  <cdr:relSizeAnchor xmlns:cdr="http://schemas.openxmlformats.org/drawingml/2006/chartDrawing">
    <cdr:from>
      <cdr:x>0.52648</cdr:x>
      <cdr:y>0.4457</cdr:y>
    </cdr:from>
    <cdr:to>
      <cdr:x>0.58397</cdr:x>
      <cdr:y>0.55473</cdr:y>
    </cdr:to>
    <cdr:sp macro="" textlink="">
      <cdr:nvSpPr>
        <cdr:cNvPr id="7" name="pole tekstowe 6">
          <a:extLst xmlns:a="http://schemas.openxmlformats.org/drawingml/2006/main">
            <a:ext uri="{FF2B5EF4-FFF2-40B4-BE49-F238E27FC236}">
              <a16:creationId xmlns:a16="http://schemas.microsoft.com/office/drawing/2014/main" id="{3086AC8C-40D1-4B0C-B4ED-FDF4DEF46A03}"/>
            </a:ext>
          </a:extLst>
        </cdr:cNvPr>
        <cdr:cNvSpPr txBox="1"/>
      </cdr:nvSpPr>
      <cdr:spPr>
        <a:xfrm xmlns:a="http://schemas.openxmlformats.org/drawingml/2006/main">
          <a:off x="4542404" y="2451341"/>
          <a:ext cx="496021" cy="5996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1600" dirty="0"/>
            <a:t>561</a:t>
          </a:r>
        </a:p>
        <a:p xmlns:a="http://schemas.openxmlformats.org/drawingml/2006/main">
          <a:r>
            <a:rPr lang="pl-PL" sz="1600" dirty="0"/>
            <a:t>300</a:t>
          </a:r>
        </a:p>
        <a:p xmlns:a="http://schemas.openxmlformats.org/drawingml/2006/main">
          <a:endParaRPr lang="pl-PL" sz="1600" dirty="0"/>
        </a:p>
      </cdr:txBody>
    </cdr:sp>
  </cdr:relSizeAnchor>
  <cdr:relSizeAnchor xmlns:cdr="http://schemas.openxmlformats.org/drawingml/2006/chartDrawing">
    <cdr:from>
      <cdr:x>0.62728</cdr:x>
      <cdr:y>0.44568</cdr:y>
    </cdr:from>
    <cdr:to>
      <cdr:x>0.68716</cdr:x>
      <cdr:y>0.55432</cdr:y>
    </cdr:to>
    <cdr:sp macro="" textlink="">
      <cdr:nvSpPr>
        <cdr:cNvPr id="8" name="pole tekstowe 7">
          <a:extLst xmlns:a="http://schemas.openxmlformats.org/drawingml/2006/main">
            <a:ext uri="{FF2B5EF4-FFF2-40B4-BE49-F238E27FC236}">
              <a16:creationId xmlns:a16="http://schemas.microsoft.com/office/drawing/2014/main" id="{7DE5D705-DF49-4B40-9A72-5FE9B65E2913}"/>
            </a:ext>
          </a:extLst>
        </cdr:cNvPr>
        <cdr:cNvSpPr txBox="1"/>
      </cdr:nvSpPr>
      <cdr:spPr>
        <a:xfrm xmlns:a="http://schemas.openxmlformats.org/drawingml/2006/main">
          <a:off x="5412167" y="2451226"/>
          <a:ext cx="516642" cy="5975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1600" dirty="0"/>
            <a:t>279</a:t>
          </a:r>
        </a:p>
        <a:p xmlns:a="http://schemas.openxmlformats.org/drawingml/2006/main">
          <a:r>
            <a:rPr lang="pl-PL" sz="1600" dirty="0"/>
            <a:t>150</a:t>
          </a:r>
        </a:p>
      </cdr:txBody>
    </cdr:sp>
  </cdr:relSizeAnchor>
  <cdr:relSizeAnchor xmlns:cdr="http://schemas.openxmlformats.org/drawingml/2006/chartDrawing">
    <cdr:from>
      <cdr:x>0.72824</cdr:x>
      <cdr:y>0.44068</cdr:y>
    </cdr:from>
    <cdr:to>
      <cdr:x>0.78453</cdr:x>
      <cdr:y>0.57368</cdr:y>
    </cdr:to>
    <cdr:sp macro="" textlink="">
      <cdr:nvSpPr>
        <cdr:cNvPr id="9" name="pole tekstowe 8">
          <a:extLst xmlns:a="http://schemas.openxmlformats.org/drawingml/2006/main">
            <a:ext uri="{FF2B5EF4-FFF2-40B4-BE49-F238E27FC236}">
              <a16:creationId xmlns:a16="http://schemas.microsoft.com/office/drawing/2014/main" id="{80C08E91-C7B8-41C4-A6B7-467AF9112604}"/>
            </a:ext>
          </a:extLst>
        </cdr:cNvPr>
        <cdr:cNvSpPr txBox="1"/>
      </cdr:nvSpPr>
      <cdr:spPr>
        <a:xfrm xmlns:a="http://schemas.openxmlformats.org/drawingml/2006/main">
          <a:off x="6283238" y="2423732"/>
          <a:ext cx="485668" cy="7315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1600" dirty="0"/>
            <a:t>35</a:t>
          </a:r>
        </a:p>
        <a:p xmlns:a="http://schemas.openxmlformats.org/drawingml/2006/main">
          <a:r>
            <a:rPr lang="pl-PL" sz="1600" dirty="0"/>
            <a:t>10</a:t>
          </a:r>
        </a:p>
      </cdr:txBody>
    </cdr:sp>
  </cdr:relSizeAnchor>
  <cdr:relSizeAnchor xmlns:cdr="http://schemas.openxmlformats.org/drawingml/2006/chartDrawing">
    <cdr:from>
      <cdr:x>0.82657</cdr:x>
      <cdr:y>0.44034</cdr:y>
    </cdr:from>
    <cdr:to>
      <cdr:x>0.87807</cdr:x>
      <cdr:y>0.55966</cdr:y>
    </cdr:to>
    <cdr:sp macro="" textlink="">
      <cdr:nvSpPr>
        <cdr:cNvPr id="10" name="pole tekstowe 9">
          <a:extLst xmlns:a="http://schemas.openxmlformats.org/drawingml/2006/main">
            <a:ext uri="{FF2B5EF4-FFF2-40B4-BE49-F238E27FC236}">
              <a16:creationId xmlns:a16="http://schemas.microsoft.com/office/drawing/2014/main" id="{1A1CE682-0022-48E7-B3E6-541A5EB821C4}"/>
            </a:ext>
          </a:extLst>
        </cdr:cNvPr>
        <cdr:cNvSpPr txBox="1"/>
      </cdr:nvSpPr>
      <cdr:spPr>
        <a:xfrm xmlns:a="http://schemas.openxmlformats.org/drawingml/2006/main">
          <a:off x="7131578" y="2421878"/>
          <a:ext cx="444340" cy="6562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1600" dirty="0"/>
            <a:t>38</a:t>
          </a:r>
        </a:p>
        <a:p xmlns:a="http://schemas.openxmlformats.org/drawingml/2006/main">
          <a:r>
            <a:rPr lang="pl-PL" sz="1600" dirty="0"/>
            <a:t>15</a:t>
          </a:r>
        </a:p>
      </cdr:txBody>
    </cdr:sp>
  </cdr:relSizeAnchor>
  <cdr:relSizeAnchor xmlns:cdr="http://schemas.openxmlformats.org/drawingml/2006/chartDrawing">
    <cdr:from>
      <cdr:x>0.15425</cdr:x>
      <cdr:y>0.49959</cdr:y>
    </cdr:from>
    <cdr:to>
      <cdr:x>0.18783</cdr:x>
      <cdr:y>0.49959</cdr:y>
    </cdr:to>
    <cdr:cxnSp macro="">
      <cdr:nvCxnSpPr>
        <cdr:cNvPr id="12" name="Łącznik prosty 11">
          <a:extLst xmlns:a="http://schemas.openxmlformats.org/drawingml/2006/main">
            <a:ext uri="{FF2B5EF4-FFF2-40B4-BE49-F238E27FC236}">
              <a16:creationId xmlns:a16="http://schemas.microsoft.com/office/drawing/2014/main" id="{5C9BC013-1AF7-43D6-9CC0-0E3ED9939823}"/>
            </a:ext>
          </a:extLst>
        </cdr:cNvPr>
        <cdr:cNvCxnSpPr/>
      </cdr:nvCxnSpPr>
      <cdr:spPr>
        <a:xfrm xmlns:a="http://schemas.openxmlformats.org/drawingml/2006/main">
          <a:off x="1330860" y="2747727"/>
          <a:ext cx="28971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1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0.24029</cdr:x>
      <cdr:y>0.5</cdr:y>
    </cdr:from>
    <cdr:to>
      <cdr:x>0.28332</cdr:x>
      <cdr:y>0.5</cdr:y>
    </cdr:to>
    <cdr:cxnSp macro="">
      <cdr:nvCxnSpPr>
        <cdr:cNvPr id="16" name="Łącznik prosty 15">
          <a:extLst xmlns:a="http://schemas.openxmlformats.org/drawingml/2006/main">
            <a:ext uri="{FF2B5EF4-FFF2-40B4-BE49-F238E27FC236}">
              <a16:creationId xmlns:a16="http://schemas.microsoft.com/office/drawing/2014/main" id="{24B99096-B708-43D1-B621-1FE91BE0F36A}"/>
            </a:ext>
          </a:extLst>
        </cdr:cNvPr>
        <cdr:cNvCxnSpPr/>
      </cdr:nvCxnSpPr>
      <cdr:spPr>
        <a:xfrm xmlns:a="http://schemas.openxmlformats.org/drawingml/2006/main">
          <a:off x="2073244" y="2749990"/>
          <a:ext cx="371192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0.35152</cdr:x>
      <cdr:y>0.5</cdr:y>
    </cdr:from>
    <cdr:to>
      <cdr:x>0.3851</cdr:x>
      <cdr:y>0.5</cdr:y>
    </cdr:to>
    <cdr:cxnSp macro="">
      <cdr:nvCxnSpPr>
        <cdr:cNvPr id="21" name="Łącznik prosty 20">
          <a:extLst xmlns:a="http://schemas.openxmlformats.org/drawingml/2006/main">
            <a:ext uri="{FF2B5EF4-FFF2-40B4-BE49-F238E27FC236}">
              <a16:creationId xmlns:a16="http://schemas.microsoft.com/office/drawing/2014/main" id="{E9E9EEA5-624C-419B-A4C6-A1C49A20F0AC}"/>
            </a:ext>
          </a:extLst>
        </cdr:cNvPr>
        <cdr:cNvCxnSpPr/>
      </cdr:nvCxnSpPr>
      <cdr:spPr>
        <a:xfrm xmlns:a="http://schemas.openxmlformats.org/drawingml/2006/main">
          <a:off x="3032911" y="2749990"/>
          <a:ext cx="289711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0.43547</cdr:x>
      <cdr:y>0.49835</cdr:y>
    </cdr:from>
    <cdr:to>
      <cdr:x>0.48164</cdr:x>
      <cdr:y>0.49835</cdr:y>
    </cdr:to>
    <cdr:cxnSp macro="">
      <cdr:nvCxnSpPr>
        <cdr:cNvPr id="23" name="Łącznik prosty 22">
          <a:extLst xmlns:a="http://schemas.openxmlformats.org/drawingml/2006/main">
            <a:ext uri="{FF2B5EF4-FFF2-40B4-BE49-F238E27FC236}">
              <a16:creationId xmlns:a16="http://schemas.microsoft.com/office/drawing/2014/main" id="{A50E5918-C168-49A7-9956-3731C027C3F8}"/>
            </a:ext>
          </a:extLst>
        </cdr:cNvPr>
        <cdr:cNvCxnSpPr/>
      </cdr:nvCxnSpPr>
      <cdr:spPr>
        <a:xfrm xmlns:a="http://schemas.openxmlformats.org/drawingml/2006/main">
          <a:off x="3757189" y="2740936"/>
          <a:ext cx="398352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0.5341</cdr:x>
      <cdr:y>0.50041</cdr:y>
    </cdr:from>
    <cdr:to>
      <cdr:x>0.58447</cdr:x>
      <cdr:y>0.50041</cdr:y>
    </cdr:to>
    <cdr:cxnSp macro="">
      <cdr:nvCxnSpPr>
        <cdr:cNvPr id="25" name="Łącznik prosty 24">
          <a:extLst xmlns:a="http://schemas.openxmlformats.org/drawingml/2006/main">
            <a:ext uri="{FF2B5EF4-FFF2-40B4-BE49-F238E27FC236}">
              <a16:creationId xmlns:a16="http://schemas.microsoft.com/office/drawing/2014/main" id="{58E2C854-5298-434F-8753-9DA6523E0388}"/>
            </a:ext>
          </a:extLst>
        </cdr:cNvPr>
        <cdr:cNvCxnSpPr/>
      </cdr:nvCxnSpPr>
      <cdr:spPr>
        <a:xfrm xmlns:a="http://schemas.openxmlformats.org/drawingml/2006/main">
          <a:off x="4608214" y="2752252"/>
          <a:ext cx="434566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0.63701</cdr:x>
      <cdr:y>0.49506</cdr:y>
    </cdr:from>
    <cdr:to>
      <cdr:x>0.68443</cdr:x>
      <cdr:y>0.49506</cdr:y>
    </cdr:to>
    <cdr:cxnSp macro="">
      <cdr:nvCxnSpPr>
        <cdr:cNvPr id="28" name="Łącznik prosty 27">
          <a:extLst xmlns:a="http://schemas.openxmlformats.org/drawingml/2006/main">
            <a:ext uri="{FF2B5EF4-FFF2-40B4-BE49-F238E27FC236}">
              <a16:creationId xmlns:a16="http://schemas.microsoft.com/office/drawing/2014/main" id="{020C56C4-3D1B-4E92-A882-FE3F7095C3AA}"/>
            </a:ext>
          </a:extLst>
        </cdr:cNvPr>
        <cdr:cNvCxnSpPr/>
      </cdr:nvCxnSpPr>
      <cdr:spPr>
        <a:xfrm xmlns:a="http://schemas.openxmlformats.org/drawingml/2006/main">
          <a:off x="5496059" y="2722830"/>
          <a:ext cx="409212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0.74569</cdr:x>
      <cdr:y>0.29126</cdr:y>
    </cdr:from>
    <cdr:to>
      <cdr:x>0.78102</cdr:x>
      <cdr:y>0.29126</cdr:y>
    </cdr:to>
    <cdr:cxnSp macro="">
      <cdr:nvCxnSpPr>
        <cdr:cNvPr id="30" name="Łącznik prosty 29">
          <a:extLst xmlns:a="http://schemas.openxmlformats.org/drawingml/2006/main">
            <a:ext uri="{FF2B5EF4-FFF2-40B4-BE49-F238E27FC236}">
              <a16:creationId xmlns:a16="http://schemas.microsoft.com/office/drawing/2014/main" id="{C5BBC970-4452-4CA5-8D29-8F37CE3FBE82}"/>
            </a:ext>
          </a:extLst>
        </cdr:cNvPr>
        <cdr:cNvCxnSpPr/>
      </cdr:nvCxnSpPr>
      <cdr:spPr>
        <a:xfrm xmlns:a="http://schemas.openxmlformats.org/drawingml/2006/main">
          <a:off x="6433795" y="1601910"/>
          <a:ext cx="30480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0.82657</cdr:x>
      <cdr:y>0.5</cdr:y>
    </cdr:from>
    <cdr:to>
      <cdr:x>0.86934</cdr:x>
      <cdr:y>0.5</cdr:y>
    </cdr:to>
    <cdr:cxnSp macro="">
      <cdr:nvCxnSpPr>
        <cdr:cNvPr id="34" name="Łącznik prosty 33">
          <a:extLst xmlns:a="http://schemas.openxmlformats.org/drawingml/2006/main">
            <a:ext uri="{FF2B5EF4-FFF2-40B4-BE49-F238E27FC236}">
              <a16:creationId xmlns:a16="http://schemas.microsoft.com/office/drawing/2014/main" id="{4750CD82-B2F4-4B2F-AFF5-135D47749AFB}"/>
            </a:ext>
          </a:extLst>
        </cdr:cNvPr>
        <cdr:cNvCxnSpPr>
          <a:stCxn xmlns:a="http://schemas.openxmlformats.org/drawingml/2006/main" id="10" idx="1"/>
        </cdr:cNvCxnSpPr>
      </cdr:nvCxnSpPr>
      <cdr:spPr>
        <a:xfrm xmlns:a="http://schemas.openxmlformats.org/drawingml/2006/main">
          <a:off x="7131578" y="2749990"/>
          <a:ext cx="369017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0.73863</cdr:x>
      <cdr:y>0.5</cdr:y>
    </cdr:from>
    <cdr:to>
      <cdr:x>0.76689</cdr:x>
      <cdr:y>0.5</cdr:y>
    </cdr:to>
    <cdr:cxnSp macro="">
      <cdr:nvCxnSpPr>
        <cdr:cNvPr id="36" name="Łącznik prosty 35">
          <a:extLst xmlns:a="http://schemas.openxmlformats.org/drawingml/2006/main">
            <a:ext uri="{FF2B5EF4-FFF2-40B4-BE49-F238E27FC236}">
              <a16:creationId xmlns:a16="http://schemas.microsoft.com/office/drawing/2014/main" id="{46E13C05-AB39-4F1F-B8D3-EE4B4EA8EF3C}"/>
            </a:ext>
          </a:extLst>
        </cdr:cNvPr>
        <cdr:cNvCxnSpPr/>
      </cdr:nvCxnSpPr>
      <cdr:spPr>
        <a:xfrm xmlns:a="http://schemas.openxmlformats.org/drawingml/2006/main">
          <a:off x="6372835" y="2749990"/>
          <a:ext cx="24384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0.24105</cdr:x>
      <cdr:y>0.48627</cdr:y>
    </cdr:from>
    <cdr:to>
      <cdr:x>0.29131</cdr:x>
      <cdr:y>0.64259</cdr:y>
    </cdr:to>
    <cdr:sp macro="" textlink="">
      <cdr:nvSpPr>
        <cdr:cNvPr id="2" name="pole tekstowe 1">
          <a:extLst xmlns:a="http://schemas.openxmlformats.org/drawingml/2006/main">
            <a:ext uri="{FF2B5EF4-FFF2-40B4-BE49-F238E27FC236}">
              <a16:creationId xmlns:a16="http://schemas.microsoft.com/office/drawing/2014/main" id="{EDEFEF28-2DA7-4399-9336-1676BB9BC334}"/>
            </a:ext>
          </a:extLst>
        </cdr:cNvPr>
        <cdr:cNvSpPr txBox="1"/>
      </cdr:nvSpPr>
      <cdr:spPr>
        <a:xfrm xmlns:a="http://schemas.openxmlformats.org/drawingml/2006/main">
          <a:off x="2198687" y="2591023"/>
          <a:ext cx="458410" cy="8329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1600" dirty="0">
              <a:latin typeface="Calibri" panose="020F0502020204030204" pitchFamily="34" charset="0"/>
            </a:rPr>
            <a:t>        8  </a:t>
          </a:r>
        </a:p>
        <a:p xmlns:a="http://schemas.openxmlformats.org/drawingml/2006/main">
          <a:r>
            <a:rPr lang="pl-PL" sz="1600" dirty="0">
              <a:latin typeface="Calibri" panose="020F0502020204030204" pitchFamily="34" charset="0"/>
            </a:rPr>
            <a:t>3 </a:t>
          </a:r>
        </a:p>
      </cdr:txBody>
    </cdr:sp>
  </cdr:relSizeAnchor>
  <cdr:relSizeAnchor xmlns:cdr="http://schemas.openxmlformats.org/drawingml/2006/chartDrawing">
    <cdr:from>
      <cdr:x>0.39857</cdr:x>
      <cdr:y>0.53554</cdr:y>
    </cdr:from>
    <cdr:to>
      <cdr:x>0.47852</cdr:x>
      <cdr:y>0.64599</cdr:y>
    </cdr:to>
    <cdr:sp macro="" textlink="">
      <cdr:nvSpPr>
        <cdr:cNvPr id="3" name="pole tekstowe 2">
          <a:extLst xmlns:a="http://schemas.openxmlformats.org/drawingml/2006/main">
            <a:ext uri="{FF2B5EF4-FFF2-40B4-BE49-F238E27FC236}">
              <a16:creationId xmlns:a16="http://schemas.microsoft.com/office/drawing/2014/main" id="{D27DFB7B-EFCC-4C9E-9AF9-CD86330CAFCD}"/>
            </a:ext>
          </a:extLst>
        </cdr:cNvPr>
        <cdr:cNvSpPr txBox="1"/>
      </cdr:nvSpPr>
      <cdr:spPr>
        <a:xfrm xmlns:a="http://schemas.openxmlformats.org/drawingml/2006/main">
          <a:off x="3635465" y="2853573"/>
          <a:ext cx="729246" cy="5884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1600" dirty="0"/>
            <a:t>607</a:t>
          </a:r>
        </a:p>
        <a:p xmlns:a="http://schemas.openxmlformats.org/drawingml/2006/main">
          <a:r>
            <a:rPr lang="pl-PL" sz="1600" dirty="0"/>
            <a:t>475</a:t>
          </a:r>
        </a:p>
      </cdr:txBody>
    </cdr:sp>
  </cdr:relSizeAnchor>
  <cdr:relSizeAnchor xmlns:cdr="http://schemas.openxmlformats.org/drawingml/2006/chartDrawing">
    <cdr:from>
      <cdr:x>0.55728</cdr:x>
      <cdr:y>0.65909</cdr:y>
    </cdr:from>
    <cdr:to>
      <cdr:x>0.64081</cdr:x>
      <cdr:y>0.725</cdr:y>
    </cdr:to>
    <cdr:sp macro="" textlink="">
      <cdr:nvSpPr>
        <cdr:cNvPr id="4" name="pole tekstowe 3">
          <a:extLst xmlns:a="http://schemas.openxmlformats.org/drawingml/2006/main">
            <a:ext uri="{FF2B5EF4-FFF2-40B4-BE49-F238E27FC236}">
              <a16:creationId xmlns:a16="http://schemas.microsoft.com/office/drawing/2014/main" id="{CDE619F2-281F-4A2B-9085-55730DA3D703}"/>
            </a:ext>
          </a:extLst>
        </cdr:cNvPr>
        <cdr:cNvSpPr txBox="1"/>
      </cdr:nvSpPr>
      <cdr:spPr>
        <a:xfrm xmlns:a="http://schemas.openxmlformats.org/drawingml/2006/main">
          <a:off x="4448175" y="2762251"/>
          <a:ext cx="666750" cy="2762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pl-PL" sz="1100"/>
        </a:p>
      </cdr:txBody>
    </cdr:sp>
  </cdr:relSizeAnchor>
  <cdr:relSizeAnchor xmlns:cdr="http://schemas.openxmlformats.org/drawingml/2006/chartDrawing">
    <cdr:from>
      <cdr:x>0.24664</cdr:x>
      <cdr:y>0.58652</cdr:y>
    </cdr:from>
    <cdr:to>
      <cdr:x>0.27454</cdr:x>
      <cdr:y>0.58652</cdr:y>
    </cdr:to>
    <cdr:cxnSp macro="">
      <cdr:nvCxnSpPr>
        <cdr:cNvPr id="6" name="Łącznik prosty 5">
          <a:extLst xmlns:a="http://schemas.openxmlformats.org/drawingml/2006/main">
            <a:ext uri="{FF2B5EF4-FFF2-40B4-BE49-F238E27FC236}">
              <a16:creationId xmlns:a16="http://schemas.microsoft.com/office/drawing/2014/main" id="{15975B72-427F-48D2-A730-A95AA971F35A}"/>
            </a:ext>
          </a:extLst>
        </cdr:cNvPr>
        <cdr:cNvCxnSpPr/>
      </cdr:nvCxnSpPr>
      <cdr:spPr>
        <a:xfrm xmlns:a="http://schemas.openxmlformats.org/drawingml/2006/main">
          <a:off x="2249691" y="3125177"/>
          <a:ext cx="254453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0.39857</cdr:x>
      <cdr:y>0.58992</cdr:y>
    </cdr:from>
    <cdr:to>
      <cdr:x>0.46104</cdr:x>
      <cdr:y>0.59077</cdr:y>
    </cdr:to>
    <cdr:cxnSp macro="">
      <cdr:nvCxnSpPr>
        <cdr:cNvPr id="8" name="Łącznik prosty 7">
          <a:extLst xmlns:a="http://schemas.openxmlformats.org/drawingml/2006/main">
            <a:ext uri="{FF2B5EF4-FFF2-40B4-BE49-F238E27FC236}">
              <a16:creationId xmlns:a16="http://schemas.microsoft.com/office/drawing/2014/main" id="{7F2EACBD-515C-4BC3-935D-AC9E4503B8AA}"/>
            </a:ext>
          </a:extLst>
        </cdr:cNvPr>
        <cdr:cNvCxnSpPr>
          <a:stCxn xmlns:a="http://schemas.openxmlformats.org/drawingml/2006/main" id="3" idx="1"/>
        </cdr:cNvCxnSpPr>
      </cdr:nvCxnSpPr>
      <cdr:spPr>
        <a:xfrm xmlns:a="http://schemas.openxmlformats.org/drawingml/2006/main" flipV="1">
          <a:off x="3635465" y="3143284"/>
          <a:ext cx="569774" cy="4527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0.56426</cdr:x>
      <cdr:y>0.53724</cdr:y>
    </cdr:from>
    <cdr:to>
      <cdr:x>0.63209</cdr:x>
      <cdr:y>0.65108</cdr:y>
    </cdr:to>
    <cdr:sp macro="" textlink="">
      <cdr:nvSpPr>
        <cdr:cNvPr id="9" name="pole tekstowe 8">
          <a:extLst xmlns:a="http://schemas.openxmlformats.org/drawingml/2006/main">
            <a:ext uri="{FF2B5EF4-FFF2-40B4-BE49-F238E27FC236}">
              <a16:creationId xmlns:a16="http://schemas.microsoft.com/office/drawing/2014/main" id="{1BA8E241-4D37-46B3-B3C2-81C3E77E857B}"/>
            </a:ext>
          </a:extLst>
        </cdr:cNvPr>
        <cdr:cNvSpPr txBox="1"/>
      </cdr:nvSpPr>
      <cdr:spPr>
        <a:xfrm xmlns:a="http://schemas.openxmlformats.org/drawingml/2006/main">
          <a:off x="5146800" y="2862627"/>
          <a:ext cx="618653" cy="6065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1600" dirty="0"/>
            <a:t>229</a:t>
          </a:r>
        </a:p>
        <a:p xmlns:a="http://schemas.openxmlformats.org/drawingml/2006/main">
          <a:r>
            <a:rPr lang="pl-PL" sz="1600" dirty="0"/>
            <a:t>260</a:t>
          </a:r>
        </a:p>
      </cdr:txBody>
    </cdr:sp>
  </cdr:relSizeAnchor>
  <cdr:relSizeAnchor xmlns:cdr="http://schemas.openxmlformats.org/drawingml/2006/chartDrawing">
    <cdr:from>
      <cdr:x>0.5722</cdr:x>
      <cdr:y>0.58992</cdr:y>
    </cdr:from>
    <cdr:to>
      <cdr:x>0.61091</cdr:x>
      <cdr:y>0.58992</cdr:y>
    </cdr:to>
    <cdr:cxnSp macro="">
      <cdr:nvCxnSpPr>
        <cdr:cNvPr id="11" name="Łącznik prosty 10">
          <a:extLst xmlns:a="http://schemas.openxmlformats.org/drawingml/2006/main">
            <a:ext uri="{FF2B5EF4-FFF2-40B4-BE49-F238E27FC236}">
              <a16:creationId xmlns:a16="http://schemas.microsoft.com/office/drawing/2014/main" id="{174318C4-1BF6-464D-9A7A-5040A32D0DA0}"/>
            </a:ext>
          </a:extLst>
        </cdr:cNvPr>
        <cdr:cNvCxnSpPr/>
      </cdr:nvCxnSpPr>
      <cdr:spPr>
        <a:xfrm xmlns:a="http://schemas.openxmlformats.org/drawingml/2006/main">
          <a:off x="5219228" y="3143284"/>
          <a:ext cx="353085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0.72208</cdr:x>
      <cdr:y>0.53724</cdr:y>
    </cdr:from>
    <cdr:to>
      <cdr:x>0.80744</cdr:x>
      <cdr:y>0.629</cdr:y>
    </cdr:to>
    <cdr:sp macro="" textlink="">
      <cdr:nvSpPr>
        <cdr:cNvPr id="14" name="pole tekstowe 13">
          <a:extLst xmlns:a="http://schemas.openxmlformats.org/drawingml/2006/main">
            <a:ext uri="{FF2B5EF4-FFF2-40B4-BE49-F238E27FC236}">
              <a16:creationId xmlns:a16="http://schemas.microsoft.com/office/drawing/2014/main" id="{DACAC11E-AA2C-4F64-9A25-71C1DEFB88C7}"/>
            </a:ext>
          </a:extLst>
        </cdr:cNvPr>
        <cdr:cNvSpPr txBox="1"/>
      </cdr:nvSpPr>
      <cdr:spPr>
        <a:xfrm xmlns:a="http://schemas.openxmlformats.org/drawingml/2006/main">
          <a:off x="6586301" y="2862627"/>
          <a:ext cx="778598" cy="48888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pl-PL" sz="1100" dirty="0"/>
        </a:p>
      </cdr:txBody>
    </cdr:sp>
  </cdr:relSizeAnchor>
  <cdr:relSizeAnchor xmlns:cdr="http://schemas.openxmlformats.org/drawingml/2006/chartDrawing">
    <cdr:from>
      <cdr:x>0.73995</cdr:x>
      <cdr:y>0.53894</cdr:y>
    </cdr:from>
    <cdr:to>
      <cdr:x>0.78616</cdr:x>
      <cdr:y>0.65448</cdr:y>
    </cdr:to>
    <cdr:sp macro="" textlink="">
      <cdr:nvSpPr>
        <cdr:cNvPr id="15" name="pole tekstowe 14">
          <a:extLst xmlns:a="http://schemas.openxmlformats.org/drawingml/2006/main">
            <a:ext uri="{FF2B5EF4-FFF2-40B4-BE49-F238E27FC236}">
              <a16:creationId xmlns:a16="http://schemas.microsoft.com/office/drawing/2014/main" id="{11244A08-0EA6-4CA1-912E-ACFD2FB83046}"/>
            </a:ext>
          </a:extLst>
        </cdr:cNvPr>
        <cdr:cNvSpPr txBox="1"/>
      </cdr:nvSpPr>
      <cdr:spPr>
        <a:xfrm xmlns:a="http://schemas.openxmlformats.org/drawingml/2006/main">
          <a:off x="6749263" y="2871681"/>
          <a:ext cx="421539" cy="6156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1600" dirty="0"/>
            <a:t>46</a:t>
          </a:r>
        </a:p>
        <a:p xmlns:a="http://schemas.openxmlformats.org/drawingml/2006/main">
          <a:r>
            <a:rPr lang="pl-PL" sz="1600" dirty="0"/>
            <a:t>47</a:t>
          </a:r>
        </a:p>
      </cdr:txBody>
    </cdr:sp>
  </cdr:relSizeAnchor>
  <cdr:relSizeAnchor xmlns:cdr="http://schemas.openxmlformats.org/drawingml/2006/chartDrawing">
    <cdr:from>
      <cdr:x>0.74789</cdr:x>
      <cdr:y>0.58992</cdr:y>
    </cdr:from>
    <cdr:to>
      <cdr:x>0.77965</cdr:x>
      <cdr:y>0.58992</cdr:y>
    </cdr:to>
    <cdr:cxnSp macro="">
      <cdr:nvCxnSpPr>
        <cdr:cNvPr id="17" name="Łącznik prosty 16">
          <a:extLst xmlns:a="http://schemas.openxmlformats.org/drawingml/2006/main">
            <a:ext uri="{FF2B5EF4-FFF2-40B4-BE49-F238E27FC236}">
              <a16:creationId xmlns:a16="http://schemas.microsoft.com/office/drawing/2014/main" id="{8F3191CE-74E6-49EE-AB9D-2D2EDBD18BAB}"/>
            </a:ext>
          </a:extLst>
        </cdr:cNvPr>
        <cdr:cNvCxnSpPr/>
      </cdr:nvCxnSpPr>
      <cdr:spPr>
        <a:xfrm xmlns:a="http://schemas.openxmlformats.org/drawingml/2006/main">
          <a:off x="6821691" y="3143284"/>
          <a:ext cx="289711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</cdr:x>
      <cdr:y>0.94801</cdr:y>
    </cdr:from>
    <cdr:to>
      <cdr:x>0.47924</cdr:x>
      <cdr:y>1</cdr:y>
    </cdr:to>
    <cdr:sp macro="" textlink="">
      <cdr:nvSpPr>
        <cdr:cNvPr id="18" name="pole tekstowe 5">
          <a:extLst xmlns:a="http://schemas.openxmlformats.org/drawingml/2006/main">
            <a:ext uri="{FF2B5EF4-FFF2-40B4-BE49-F238E27FC236}">
              <a16:creationId xmlns:a16="http://schemas.microsoft.com/office/drawing/2014/main" id="{483BFCBB-F4CC-4476-A322-7EE1B18DDE66}"/>
            </a:ext>
          </a:extLst>
        </cdr:cNvPr>
        <cdr:cNvSpPr txBox="1"/>
      </cdr:nvSpPr>
      <cdr:spPr>
        <a:xfrm xmlns:a="http://schemas.openxmlformats.org/drawingml/2006/main">
          <a:off x="0" y="5051359"/>
          <a:ext cx="4371315" cy="27699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pl-PL" sz="1200" dirty="0">
              <a:latin typeface="Calibri" panose="020F0502020204030204" pitchFamily="34" charset="0"/>
            </a:rPr>
            <a:t>Dane na podstawie systemu SL2014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5D86BF-65C7-4FBA-98BE-2BE152EDB852}" type="datetimeFigureOut">
              <a:rPr lang="pl-PL" smtClean="0"/>
              <a:t>2017-12-04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C51A6-4043-4513-BAE1-A7D933A594F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59369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661FCC-B621-46B5-9FDA-C953A8FE1EDB}" type="datetimeFigureOut">
              <a:rPr lang="pl-PL" smtClean="0"/>
              <a:t>2017-12-04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032A0A-ADD9-42EB-A017-EDD23B081D7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313676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5BD5-03C0-4480-8896-60423C7BF2B7}" type="datetimeFigureOut">
              <a:rPr lang="pl-PL" smtClean="0"/>
              <a:t>2017-12-04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3600" y="0"/>
            <a:ext cx="1743335" cy="109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192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5BD5-03C0-4480-8896-60423C7BF2B7}" type="datetimeFigureOut">
              <a:rPr lang="pl-PL" smtClean="0"/>
              <a:t>2017-12-04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00231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5BD5-03C0-4480-8896-60423C7BF2B7}" type="datetimeFigureOut">
              <a:rPr lang="pl-PL" smtClean="0"/>
              <a:t>2017-12-04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012249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5BD5-03C0-4480-8896-60423C7BF2B7}" type="datetimeFigureOut">
              <a:rPr lang="pl-PL" smtClean="0"/>
              <a:t>2017-12-04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950236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5BD5-03C0-4480-8896-60423C7BF2B7}" type="datetimeFigureOut">
              <a:rPr lang="pl-PL" smtClean="0"/>
              <a:t>2017-12-04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893270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5BD5-03C0-4480-8896-60423C7BF2B7}" type="datetimeFigureOut">
              <a:rPr lang="pl-PL" smtClean="0"/>
              <a:t>2017-12-04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831616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5BD5-03C0-4480-8896-60423C7BF2B7}" type="datetimeFigureOut">
              <a:rPr lang="pl-PL" smtClean="0"/>
              <a:t>2017-12-04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732265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5BD5-03C0-4480-8896-60423C7BF2B7}" type="datetimeFigureOut">
              <a:rPr lang="pl-PL" smtClean="0"/>
              <a:t>2017-12-04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40996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5BD5-03C0-4480-8896-60423C7BF2B7}" type="datetimeFigureOut">
              <a:rPr lang="pl-PL" smtClean="0"/>
              <a:t>2017-12-04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660627" cy="104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397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5BD5-03C0-4480-8896-60423C7BF2B7}" type="datetimeFigureOut">
              <a:rPr lang="pl-PL" smtClean="0"/>
              <a:t>2017-12-04</a:t>
            </a:fld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7335" y="5543641"/>
            <a:ext cx="5310076" cy="57917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  <p:sp>
        <p:nvSpPr>
          <p:cNvPr id="8" name="Prostokąt 7"/>
          <p:cNvSpPr/>
          <p:nvPr userDrawn="1"/>
        </p:nvSpPr>
        <p:spPr>
          <a:xfrm>
            <a:off x="677335" y="6223924"/>
            <a:ext cx="4990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800" dirty="0">
                <a:latin typeface="Calibri" panose="020F0502020204030204" pitchFamily="34" charset="0"/>
              </a:rPr>
              <a:t>Projekt jest współfinansowany ze środków Europejskiego Funduszu Społecznego w ramach Regionalnego Programu </a:t>
            </a:r>
          </a:p>
          <a:p>
            <a:pPr algn="ctr"/>
            <a:r>
              <a:rPr lang="pl-PL" sz="800" dirty="0">
                <a:latin typeface="Calibri" panose="020F0502020204030204" pitchFamily="34" charset="0"/>
              </a:rPr>
              <a:t>Operacyjnego Województwa Zachodniopomorskiego 2014-2020</a:t>
            </a:r>
          </a:p>
          <a:p>
            <a:pPr algn="ctr"/>
            <a:r>
              <a:rPr lang="pl-PL" sz="800" b="1" dirty="0">
                <a:latin typeface="Calibri" panose="020F0502020204030204" pitchFamily="34" charset="0"/>
              </a:rPr>
              <a:t>Umowa Nr</a:t>
            </a:r>
            <a:r>
              <a:rPr lang="pl-PL" sz="800" b="1" baseline="0" dirty="0">
                <a:latin typeface="Calibri" panose="020F0502020204030204" pitchFamily="34" charset="0"/>
              </a:rPr>
              <a:t> RPZP.10.01.00-32-0006/16</a:t>
            </a:r>
            <a:endParaRPr lang="pl-PL" sz="800" b="1" dirty="0">
              <a:latin typeface="Calibri" panose="020F0502020204030204" pitchFamily="34" charset="0"/>
            </a:endParaRPr>
          </a:p>
        </p:txBody>
      </p:sp>
      <p:pic>
        <p:nvPicPr>
          <p:cNvPr id="9" name="Obraz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704109" cy="1074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851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5BD5-03C0-4480-8896-60423C7BF2B7}" type="datetimeFigureOut">
              <a:rPr lang="pl-PL" smtClean="0"/>
              <a:t>2017-12-04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3818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5BD5-03C0-4480-8896-60423C7BF2B7}" type="datetimeFigureOut">
              <a:rPr lang="pl-PL" smtClean="0"/>
              <a:t>2017-12-04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12440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5BD5-03C0-4480-8896-60423C7BF2B7}" type="datetimeFigureOut">
              <a:rPr lang="pl-PL" smtClean="0"/>
              <a:t>2017-12-04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43362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5BD5-03C0-4480-8896-60423C7BF2B7}" type="datetimeFigureOut">
              <a:rPr lang="pl-PL" smtClean="0"/>
              <a:t>2017-12-04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961804" cy="1242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012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5BD5-03C0-4480-8896-60423C7BF2B7}" type="datetimeFigureOut">
              <a:rPr lang="pl-PL" smtClean="0"/>
              <a:t>2017-12-04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40582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5BD5-03C0-4480-8896-60423C7BF2B7}" type="datetimeFigureOut">
              <a:rPr lang="pl-PL" smtClean="0"/>
              <a:t>2017-12-04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14046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AC5BD5-03C0-4480-8896-60423C7BF2B7}" type="datetimeFigureOut">
              <a:rPr lang="pl-PL" smtClean="0"/>
              <a:t>2017-12-04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6090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18.png"/><Relationship Id="rId12" Type="http://schemas.microsoft.com/office/2007/relationships/diagramDrawing" Target="../diagrams/drawing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openxmlformats.org/officeDocument/2006/relationships/diagramColors" Target="../diagrams/colors2.xml"/><Relationship Id="rId5" Type="http://schemas.openxmlformats.org/officeDocument/2006/relationships/diagramColors" Target="../diagrams/colors1.xml"/><Relationship Id="rId10" Type="http://schemas.openxmlformats.org/officeDocument/2006/relationships/diagramQuickStyle" Target="../diagrams/quickStyle2.xml"/><Relationship Id="rId4" Type="http://schemas.openxmlformats.org/officeDocument/2006/relationships/diagramQuickStyle" Target="../diagrams/quickStyle1.xml"/><Relationship Id="rId9" Type="http://schemas.openxmlformats.org/officeDocument/2006/relationships/diagramLayout" Target="../diagrams/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655" y="0"/>
            <a:ext cx="2261812" cy="1426588"/>
          </a:xfrm>
          <a:prstGeom prst="rect">
            <a:avLst/>
          </a:prstGeom>
        </p:spPr>
      </p:pic>
      <p:sp>
        <p:nvSpPr>
          <p:cNvPr id="8" name="Tytuł 7"/>
          <p:cNvSpPr>
            <a:spLocks noGrp="1"/>
          </p:cNvSpPr>
          <p:nvPr>
            <p:ph type="ctrTitle"/>
          </p:nvPr>
        </p:nvSpPr>
        <p:spPr>
          <a:xfrm>
            <a:off x="609599" y="1323703"/>
            <a:ext cx="9204961" cy="3866606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br>
              <a:rPr lang="pl-PL" sz="3600" dirty="0">
                <a:solidFill>
                  <a:srgbClr val="FF0000"/>
                </a:solidFill>
                <a:latin typeface="Calibri" panose="020F0502020204030204" pitchFamily="34" charset="0"/>
              </a:rPr>
            </a:br>
            <a:br>
              <a:rPr lang="pl-PL" sz="3600" dirty="0">
                <a:solidFill>
                  <a:srgbClr val="FF0000"/>
                </a:solidFill>
                <a:latin typeface="Calibri" panose="020F0502020204030204" pitchFamily="34" charset="0"/>
              </a:rPr>
            </a:br>
            <a:br>
              <a:rPr lang="pl-PL" sz="3600" dirty="0">
                <a:solidFill>
                  <a:srgbClr val="FF0000"/>
                </a:solidFill>
                <a:latin typeface="Calibri" panose="020F0502020204030204" pitchFamily="34" charset="0"/>
              </a:rPr>
            </a:br>
            <a:br>
              <a:rPr lang="pl-PL" sz="3600" dirty="0">
                <a:solidFill>
                  <a:srgbClr val="FF0000"/>
                </a:solidFill>
                <a:latin typeface="Calibri" panose="020F0502020204030204" pitchFamily="34" charset="0"/>
              </a:rPr>
            </a:br>
            <a:br>
              <a:rPr lang="pl-PL" sz="3600" dirty="0">
                <a:solidFill>
                  <a:srgbClr val="FF0000"/>
                </a:solidFill>
                <a:latin typeface="Calibri" panose="020F0502020204030204" pitchFamily="34" charset="0"/>
              </a:rPr>
            </a:br>
            <a:br>
              <a:rPr lang="pl-PL" sz="3600" dirty="0">
                <a:solidFill>
                  <a:srgbClr val="FF0000"/>
                </a:solidFill>
                <a:latin typeface="Calibri" panose="020F0502020204030204" pitchFamily="34" charset="0"/>
              </a:rPr>
            </a:br>
            <a:br>
              <a:rPr lang="pl-PL" sz="3600" dirty="0">
                <a:solidFill>
                  <a:srgbClr val="FF0000"/>
                </a:solidFill>
                <a:latin typeface="Calibri" panose="020F0502020204030204" pitchFamily="34" charset="0"/>
              </a:rPr>
            </a:br>
            <a:r>
              <a:rPr lang="pl-PL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ZINTEGROWANE INWESTYCJE TERYTORIALNE  </a:t>
            </a:r>
            <a:br>
              <a:rPr lang="pl-PL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</a:br>
            <a:r>
              <a:rPr lang="pl-PL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KOSZALIŃSKO-KOŁOBRZESKO-BIAŁOGARDZKI OBSZAR FUNKCJONALNY</a:t>
            </a:r>
            <a:br>
              <a:rPr lang="pl-PL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</a:br>
            <a:br>
              <a:rPr lang="pl-PL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</a:br>
            <a:r>
              <a:rPr lang="pl-PL" sz="40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REALIZACJA STRATEGII </a:t>
            </a:r>
            <a:r>
              <a:rPr lang="pl-PL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ZIT KKBOF </a:t>
            </a:r>
            <a:br>
              <a:rPr lang="pl-PL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</a:br>
            <a:r>
              <a:rPr lang="pl-PL" sz="1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(stan na 30 listopada 2017 r.)</a:t>
            </a:r>
            <a:br>
              <a:rPr lang="pl-PL" sz="1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</a:br>
            <a:br>
              <a:rPr lang="pl-PL" sz="14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</a:rPr>
            </a:br>
            <a:r>
              <a:rPr lang="pl-PL" sz="14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</a:rPr>
              <a:t>Koszalin, 1 grudnia 2017 r. </a:t>
            </a:r>
            <a:endParaRPr lang="pl-PL" sz="1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549" y="5571418"/>
            <a:ext cx="5310076" cy="585297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0" y="6341752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l-PL" sz="1000" dirty="0">
                <a:latin typeface="Calibri" panose="020F0502020204030204" pitchFamily="34" charset="0"/>
              </a:rPr>
              <a:t>Projekt jest współfinansowany ze środków Europejskiego Funduszu Społecznego w ramach Regionalnego Programu Operacyjnego Województwa Zachodniopomorskiego 2014-2020</a:t>
            </a:r>
          </a:p>
          <a:p>
            <a:pPr algn="ctr"/>
            <a:r>
              <a:rPr lang="pl-PL" sz="1000" b="1" dirty="0">
                <a:latin typeface="Calibri" panose="020F0502020204030204" pitchFamily="34" charset="0"/>
              </a:rPr>
              <a:t>Umowa Nr RPZP.10.01.00-32-0006/17-00</a:t>
            </a:r>
          </a:p>
        </p:txBody>
      </p:sp>
    </p:spTree>
    <p:extLst>
      <p:ext uri="{BB962C8B-B14F-4D97-AF65-F5344CB8AC3E}">
        <p14:creationId xmlns:p14="http://schemas.microsoft.com/office/powerpoint/2010/main" val="39863905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Wykres 3">
            <a:extLst>
              <a:ext uri="{FF2B5EF4-FFF2-40B4-BE49-F238E27FC236}">
                <a16:creationId xmlns:a16="http://schemas.microsoft.com/office/drawing/2014/main" id="{8F926E78-6EEE-4392-AC10-9861ADA8AD1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7143984"/>
              </p:ext>
            </p:extLst>
          </p:nvPr>
        </p:nvGraphicFramePr>
        <p:xfrm>
          <a:off x="862148" y="1447366"/>
          <a:ext cx="8606972" cy="4381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pole tekstowe 4">
            <a:extLst>
              <a:ext uri="{FF2B5EF4-FFF2-40B4-BE49-F238E27FC236}">
                <a16:creationId xmlns:a16="http://schemas.microsoft.com/office/drawing/2014/main" id="{DDDABD4C-D965-4EC6-9014-E1515C107530}"/>
              </a:ext>
            </a:extLst>
          </p:cNvPr>
          <p:cNvSpPr txBox="1"/>
          <p:nvPr/>
        </p:nvSpPr>
        <p:spPr>
          <a:xfrm>
            <a:off x="2639242" y="985701"/>
            <a:ext cx="5590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</a:rPr>
              <a:t>Realizacja wskaźników – Działanie 1.8</a:t>
            </a:r>
          </a:p>
        </p:txBody>
      </p:sp>
      <p:sp>
        <p:nvSpPr>
          <p:cNvPr id="2" name="Prostokąt 1">
            <a:extLst>
              <a:ext uri="{FF2B5EF4-FFF2-40B4-BE49-F238E27FC236}">
                <a16:creationId xmlns:a16="http://schemas.microsoft.com/office/drawing/2014/main" id="{792F1E7F-EB26-4816-B64B-06F01CDB0495}"/>
              </a:ext>
            </a:extLst>
          </p:cNvPr>
          <p:cNvSpPr/>
          <p:nvPr/>
        </p:nvSpPr>
        <p:spPr>
          <a:xfrm>
            <a:off x="3097147" y="92423"/>
            <a:ext cx="4530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pl-PL" sz="2800" u="sng" dirty="0">
                <a:solidFill>
                  <a:srgbClr val="0070C0"/>
                </a:solidFill>
                <a:latin typeface="Calibri" panose="020F0502020204030204" pitchFamily="34" charset="0"/>
              </a:rPr>
              <a:t>Realizacja Strategii ZIT KKBOF </a:t>
            </a:r>
          </a:p>
        </p:txBody>
      </p:sp>
    </p:spTree>
    <p:extLst>
      <p:ext uri="{BB962C8B-B14F-4D97-AF65-F5344CB8AC3E}">
        <p14:creationId xmlns:p14="http://schemas.microsoft.com/office/powerpoint/2010/main" val="534138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45277300-D3F8-4204-8FBC-0C1BF9806E7E}"/>
              </a:ext>
            </a:extLst>
          </p:cNvPr>
          <p:cNvSpPr txBox="1"/>
          <p:nvPr/>
        </p:nvSpPr>
        <p:spPr>
          <a:xfrm>
            <a:off x="3274422" y="534908"/>
            <a:ext cx="3257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</a:rPr>
              <a:t>Działanie 1.8 - PRZĘDSIĘBIORCY</a:t>
            </a: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07F92D7F-3570-4792-94F6-4F67F93652D3}"/>
              </a:ext>
            </a:extLst>
          </p:cNvPr>
          <p:cNvSpPr/>
          <p:nvPr/>
        </p:nvSpPr>
        <p:spPr>
          <a:xfrm>
            <a:off x="2792347" y="112153"/>
            <a:ext cx="4530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pl-PL" sz="2800" u="sng" dirty="0">
                <a:solidFill>
                  <a:srgbClr val="0070C0"/>
                </a:solidFill>
                <a:latin typeface="Calibri" panose="020F0502020204030204" pitchFamily="34" charset="0"/>
              </a:rPr>
              <a:t>Realizacja Strategii ZIT KKBOF </a:t>
            </a:r>
          </a:p>
        </p:txBody>
      </p:sp>
      <p:graphicFrame>
        <p:nvGraphicFramePr>
          <p:cNvPr id="6" name="Wykres 5">
            <a:extLst>
              <a:ext uri="{FF2B5EF4-FFF2-40B4-BE49-F238E27FC236}">
                <a16:creationId xmlns:a16="http://schemas.microsoft.com/office/drawing/2014/main" id="{EC869B99-CAC9-44E9-BFAD-629396DB3DD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476888"/>
              </p:ext>
            </p:extLst>
          </p:nvPr>
        </p:nvGraphicFramePr>
        <p:xfrm>
          <a:off x="219076" y="1058128"/>
          <a:ext cx="10144124" cy="57998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pole tekstowe 10">
            <a:extLst>
              <a:ext uri="{FF2B5EF4-FFF2-40B4-BE49-F238E27FC236}">
                <a16:creationId xmlns:a16="http://schemas.microsoft.com/office/drawing/2014/main" id="{3C21A1F9-E5A5-442B-840F-419CAF8C2785}"/>
              </a:ext>
            </a:extLst>
          </p:cNvPr>
          <p:cNvSpPr txBox="1"/>
          <p:nvPr/>
        </p:nvSpPr>
        <p:spPr>
          <a:xfrm>
            <a:off x="7323203" y="1058128"/>
            <a:ext cx="2743199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pl-PL" sz="1200" dirty="0">
                <a:solidFill>
                  <a:prstClr val="black"/>
                </a:solidFill>
              </a:rPr>
              <a:t>Wartość dofinansowania:</a:t>
            </a:r>
          </a:p>
          <a:p>
            <a:pPr lvl="0"/>
            <a:r>
              <a:rPr lang="pl-PL" sz="1200" dirty="0">
                <a:solidFill>
                  <a:prstClr val="black"/>
                </a:solidFill>
              </a:rPr>
              <a:t>- Mikro i małe przedsiębiorstwa – 55%                               - Średnie przedsiębiorstwa – 45% </a:t>
            </a:r>
          </a:p>
        </p:txBody>
      </p:sp>
    </p:spTree>
    <p:extLst>
      <p:ext uri="{BB962C8B-B14F-4D97-AF65-F5344CB8AC3E}">
        <p14:creationId xmlns:p14="http://schemas.microsoft.com/office/powerpoint/2010/main" val="19977337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6308A34-7999-46FB-A3A1-6A01F83D9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906" y="1105988"/>
            <a:ext cx="8596668" cy="653143"/>
          </a:xfrm>
        </p:spPr>
        <p:txBody>
          <a:bodyPr>
            <a:normAutofit fontScale="90000"/>
          </a:bodyPr>
          <a:lstStyle/>
          <a:p>
            <a:pPr algn="ctr"/>
            <a:r>
              <a:rPr lang="pl-PL" sz="2000" dirty="0">
                <a:solidFill>
                  <a:schemeClr val="accent2">
                    <a:lumMod val="75000"/>
                  </a:schemeClr>
                </a:solidFill>
              </a:rPr>
              <a:t>Dofinansowanie EFS w ramach działania 8.4 </a:t>
            </a:r>
            <a:br>
              <a:rPr lang="pl-PL" sz="2000" dirty="0"/>
            </a:br>
            <a:r>
              <a:rPr lang="pl-PL" sz="2800" dirty="0">
                <a:solidFill>
                  <a:schemeClr val="accent2">
                    <a:lumMod val="75000"/>
                  </a:schemeClr>
                </a:solidFill>
              </a:rPr>
              <a:t>13 046 048,13 zł</a:t>
            </a:r>
            <a:br>
              <a:rPr lang="pl-PL" sz="2800" dirty="0">
                <a:solidFill>
                  <a:schemeClr val="dk1"/>
                </a:solidFill>
              </a:rPr>
            </a:br>
            <a:br>
              <a:rPr lang="pl-PL" dirty="0"/>
            </a:br>
            <a:endParaRPr lang="pl-PL" sz="2000" dirty="0"/>
          </a:p>
        </p:txBody>
      </p:sp>
      <p:pic>
        <p:nvPicPr>
          <p:cNvPr id="4" name="Symbol zastępczy zawartości 3">
            <a:extLst>
              <a:ext uri="{FF2B5EF4-FFF2-40B4-BE49-F238E27FC236}">
                <a16:creationId xmlns:a16="http://schemas.microsoft.com/office/drawing/2014/main" id="{3A2F4C5A-8BB4-4F08-B475-496C6024B4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7997" y="2177142"/>
            <a:ext cx="7665477" cy="4062549"/>
          </a:xfrm>
          <a:prstGeom prst="rect">
            <a:avLst/>
          </a:prstGeom>
        </p:spPr>
      </p:pic>
      <p:sp>
        <p:nvSpPr>
          <p:cNvPr id="3" name="Prostokąt 2">
            <a:extLst>
              <a:ext uri="{FF2B5EF4-FFF2-40B4-BE49-F238E27FC236}">
                <a16:creationId xmlns:a16="http://schemas.microsoft.com/office/drawing/2014/main" id="{78B712AE-3CFB-4C48-B749-6E6F3694C5FD}"/>
              </a:ext>
            </a:extLst>
          </p:cNvPr>
          <p:cNvSpPr/>
          <p:nvPr/>
        </p:nvSpPr>
        <p:spPr>
          <a:xfrm>
            <a:off x="2792347" y="112153"/>
            <a:ext cx="4530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pl-PL" sz="2800" u="sng" dirty="0">
                <a:solidFill>
                  <a:srgbClr val="0070C0"/>
                </a:solidFill>
                <a:latin typeface="Calibri" panose="020F0502020204030204" pitchFamily="34" charset="0"/>
              </a:rPr>
              <a:t>Realizacja Strategii ZIT KKBOF </a:t>
            </a:r>
          </a:p>
        </p:txBody>
      </p:sp>
    </p:spTree>
    <p:extLst>
      <p:ext uri="{BB962C8B-B14F-4D97-AF65-F5344CB8AC3E}">
        <p14:creationId xmlns:p14="http://schemas.microsoft.com/office/powerpoint/2010/main" val="31420392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8286F5BA-85AB-48E1-AC21-5C0A82A527F1}"/>
              </a:ext>
            </a:extLst>
          </p:cNvPr>
          <p:cNvSpPr txBox="1"/>
          <p:nvPr/>
        </p:nvSpPr>
        <p:spPr>
          <a:xfrm>
            <a:off x="2378892" y="787908"/>
            <a:ext cx="5277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</a:rPr>
              <a:t>Realizacja wskaźników – Działanie 8.4</a:t>
            </a:r>
          </a:p>
        </p:txBody>
      </p:sp>
      <p:sp>
        <p:nvSpPr>
          <p:cNvPr id="2" name="Prostokąt 1">
            <a:extLst>
              <a:ext uri="{FF2B5EF4-FFF2-40B4-BE49-F238E27FC236}">
                <a16:creationId xmlns:a16="http://schemas.microsoft.com/office/drawing/2014/main" id="{C62F3C26-71AA-42BC-958B-A822A6D5A58A}"/>
              </a:ext>
            </a:extLst>
          </p:cNvPr>
          <p:cNvSpPr/>
          <p:nvPr/>
        </p:nvSpPr>
        <p:spPr>
          <a:xfrm>
            <a:off x="2878072" y="156240"/>
            <a:ext cx="4530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pl-PL" sz="2800" u="sng" dirty="0">
                <a:solidFill>
                  <a:srgbClr val="0070C0"/>
                </a:solidFill>
                <a:latin typeface="Calibri" panose="020F0502020204030204" pitchFamily="34" charset="0"/>
              </a:rPr>
              <a:t>Realizacja Strategii ZIT KKBOF </a:t>
            </a:r>
          </a:p>
        </p:txBody>
      </p:sp>
      <p:graphicFrame>
        <p:nvGraphicFramePr>
          <p:cNvPr id="5" name="Wykres 4">
            <a:extLst>
              <a:ext uri="{FF2B5EF4-FFF2-40B4-BE49-F238E27FC236}">
                <a16:creationId xmlns:a16="http://schemas.microsoft.com/office/drawing/2014/main" id="{EF48B5FA-D40C-4DF5-AC41-6D8635C125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5032657"/>
              </p:ext>
            </p:extLst>
          </p:nvPr>
        </p:nvGraphicFramePr>
        <p:xfrm>
          <a:off x="353085" y="1358021"/>
          <a:ext cx="8627952" cy="5499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pole tekstowe 5">
            <a:extLst>
              <a:ext uri="{FF2B5EF4-FFF2-40B4-BE49-F238E27FC236}">
                <a16:creationId xmlns:a16="http://schemas.microsoft.com/office/drawing/2014/main" id="{483BFCBB-F4CC-4476-A322-7EE1B18DDE66}"/>
              </a:ext>
            </a:extLst>
          </p:cNvPr>
          <p:cNvSpPr txBox="1"/>
          <p:nvPr/>
        </p:nvSpPr>
        <p:spPr>
          <a:xfrm>
            <a:off x="353085" y="6581001"/>
            <a:ext cx="43713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>
                <a:latin typeface="Calibri" panose="020F0502020204030204" pitchFamily="34" charset="0"/>
              </a:rPr>
              <a:t>Dane na podstawie systemu SL2014</a:t>
            </a:r>
          </a:p>
        </p:txBody>
      </p:sp>
    </p:spTree>
    <p:extLst>
      <p:ext uri="{BB962C8B-B14F-4D97-AF65-F5344CB8AC3E}">
        <p14:creationId xmlns:p14="http://schemas.microsoft.com/office/powerpoint/2010/main" val="29014389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Wykres 1">
            <a:extLst>
              <a:ext uri="{FF2B5EF4-FFF2-40B4-BE49-F238E27FC236}">
                <a16:creationId xmlns:a16="http://schemas.microsoft.com/office/drawing/2014/main" id="{FFE2B418-930B-4C96-8A67-DBC3CF4B2A4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5389100"/>
              </p:ext>
            </p:extLst>
          </p:nvPr>
        </p:nvGraphicFramePr>
        <p:xfrm>
          <a:off x="396646" y="1949938"/>
          <a:ext cx="8451261" cy="42644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ytuł 1">
            <a:extLst>
              <a:ext uri="{FF2B5EF4-FFF2-40B4-BE49-F238E27FC236}">
                <a16:creationId xmlns:a16="http://schemas.microsoft.com/office/drawing/2014/main" id="{3050A7B1-749B-462E-8F24-BCFFA91A4EA0}"/>
              </a:ext>
            </a:extLst>
          </p:cNvPr>
          <p:cNvSpPr txBox="1">
            <a:spLocks/>
          </p:cNvSpPr>
          <p:nvPr/>
        </p:nvSpPr>
        <p:spPr>
          <a:xfrm>
            <a:off x="241906" y="1105988"/>
            <a:ext cx="8596668" cy="653143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pl-PL" sz="3800" dirty="0">
                <a:solidFill>
                  <a:schemeClr val="accent2">
                    <a:lumMod val="75000"/>
                  </a:schemeClr>
                </a:solidFill>
              </a:rPr>
              <a:t>Dofinansowanie EFS w ramach działania 8.8 </a:t>
            </a:r>
          </a:p>
          <a:p>
            <a:pPr algn="ctr"/>
            <a:r>
              <a:rPr lang="pl-PL" sz="3800" dirty="0">
                <a:solidFill>
                  <a:schemeClr val="accent2">
                    <a:lumMod val="75000"/>
                  </a:schemeClr>
                </a:solidFill>
              </a:rPr>
              <a:t>5 468 871,50 zł</a:t>
            </a:r>
          </a:p>
          <a:p>
            <a:pPr algn="ctr"/>
            <a:endParaRPr lang="pl-PL" sz="3200" dirty="0"/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E4C906D5-5DCF-497A-8738-3351E1577E63}"/>
              </a:ext>
            </a:extLst>
          </p:cNvPr>
          <p:cNvSpPr/>
          <p:nvPr/>
        </p:nvSpPr>
        <p:spPr>
          <a:xfrm>
            <a:off x="2849497" y="225755"/>
            <a:ext cx="4530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pl-PL" sz="2800" u="sng" dirty="0">
                <a:solidFill>
                  <a:srgbClr val="0070C0"/>
                </a:solidFill>
                <a:latin typeface="Calibri" panose="020F0502020204030204" pitchFamily="34" charset="0"/>
              </a:rPr>
              <a:t>Realizacja Strategii ZIT KKBOF </a:t>
            </a:r>
          </a:p>
        </p:txBody>
      </p:sp>
    </p:spTree>
    <p:extLst>
      <p:ext uri="{BB962C8B-B14F-4D97-AF65-F5344CB8AC3E}">
        <p14:creationId xmlns:p14="http://schemas.microsoft.com/office/powerpoint/2010/main" val="41889874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02E43516-5021-411A-A3BE-35B3E98E2D79}"/>
              </a:ext>
            </a:extLst>
          </p:cNvPr>
          <p:cNvSpPr txBox="1"/>
          <p:nvPr/>
        </p:nvSpPr>
        <p:spPr>
          <a:xfrm>
            <a:off x="2812869" y="985158"/>
            <a:ext cx="5338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Realizacja wskaźników – Działanie 8.8</a:t>
            </a: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4FB066DF-AF6B-4CD9-B652-C2B94111328A}"/>
              </a:ext>
            </a:extLst>
          </p:cNvPr>
          <p:cNvSpPr/>
          <p:nvPr/>
        </p:nvSpPr>
        <p:spPr>
          <a:xfrm>
            <a:off x="2916172" y="82819"/>
            <a:ext cx="4530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pl-PL" sz="2800" u="sng" dirty="0">
                <a:solidFill>
                  <a:srgbClr val="0070C0"/>
                </a:solidFill>
                <a:latin typeface="Calibri" panose="020F0502020204030204" pitchFamily="34" charset="0"/>
              </a:rPr>
              <a:t>Realizacja Strategii ZIT KKBOF </a:t>
            </a:r>
          </a:p>
        </p:txBody>
      </p:sp>
      <p:graphicFrame>
        <p:nvGraphicFramePr>
          <p:cNvPr id="8" name="Wykres 7">
            <a:extLst>
              <a:ext uri="{FF2B5EF4-FFF2-40B4-BE49-F238E27FC236}">
                <a16:creationId xmlns:a16="http://schemas.microsoft.com/office/drawing/2014/main" id="{569D401B-5B26-4291-B50B-91CCD007DCC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301033"/>
              </p:ext>
            </p:extLst>
          </p:nvPr>
        </p:nvGraphicFramePr>
        <p:xfrm>
          <a:off x="412028" y="1446823"/>
          <a:ext cx="9121272" cy="53283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98862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Diagram 14">
            <a:extLst>
              <a:ext uri="{FF2B5EF4-FFF2-40B4-BE49-F238E27FC236}">
                <a16:creationId xmlns:a16="http://schemas.microsoft.com/office/drawing/2014/main" id="{B6085FAE-7EB5-40FD-BCD3-3EDC0DB93E6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55470874"/>
              </p:ext>
            </p:extLst>
          </p:nvPr>
        </p:nvGraphicFramePr>
        <p:xfrm>
          <a:off x="-121920" y="1032840"/>
          <a:ext cx="9093200" cy="57533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7" name="Symbol zastępczy zawartości 3">
            <a:extLst>
              <a:ext uri="{FF2B5EF4-FFF2-40B4-BE49-F238E27FC236}">
                <a16:creationId xmlns:a16="http://schemas.microsoft.com/office/drawing/2014/main" id="{3C93A46B-B496-4464-B713-DE0C037EE20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67520" y="3429000"/>
            <a:ext cx="2824480" cy="3434028"/>
          </a:xfrm>
          <a:prstGeom prst="rect">
            <a:avLst/>
          </a:prstGeom>
        </p:spPr>
      </p:pic>
      <p:sp>
        <p:nvSpPr>
          <p:cNvPr id="18" name="Prostokąt 17">
            <a:extLst>
              <a:ext uri="{FF2B5EF4-FFF2-40B4-BE49-F238E27FC236}">
                <a16:creationId xmlns:a16="http://schemas.microsoft.com/office/drawing/2014/main" id="{E8E21A12-3B3C-4BB4-A5F5-87E2E12F991B}"/>
              </a:ext>
            </a:extLst>
          </p:cNvPr>
          <p:cNvSpPr/>
          <p:nvPr/>
        </p:nvSpPr>
        <p:spPr>
          <a:xfrm>
            <a:off x="2372289" y="3784691"/>
            <a:ext cx="49783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400" dirty="0">
                <a:solidFill>
                  <a:schemeClr val="accent2">
                    <a:lumMod val="50000"/>
                  </a:schemeClr>
                </a:solidFill>
              </a:rPr>
              <a:t>Współpraca z gminami KKBOF</a:t>
            </a:r>
          </a:p>
        </p:txBody>
      </p:sp>
      <p:sp>
        <p:nvSpPr>
          <p:cNvPr id="2" name="Prostokąt 1">
            <a:extLst>
              <a:ext uri="{FF2B5EF4-FFF2-40B4-BE49-F238E27FC236}">
                <a16:creationId xmlns:a16="http://schemas.microsoft.com/office/drawing/2014/main" id="{3D4A86A9-8982-4D41-9F48-DE8AAE8998FE}"/>
              </a:ext>
            </a:extLst>
          </p:cNvPr>
          <p:cNvSpPr/>
          <p:nvPr/>
        </p:nvSpPr>
        <p:spPr>
          <a:xfrm>
            <a:off x="2811397" y="71765"/>
            <a:ext cx="4530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pl-PL" sz="2800" u="sng" dirty="0">
                <a:solidFill>
                  <a:srgbClr val="0070C0"/>
                </a:solidFill>
                <a:latin typeface="Calibri" panose="020F0502020204030204" pitchFamily="34" charset="0"/>
              </a:rPr>
              <a:t>Realizacja Strategii ZIT KKBOF 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1DFABACF-B530-4FD7-B7F4-6B6F0709441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68331725"/>
              </p:ext>
            </p:extLst>
          </p:nvPr>
        </p:nvGraphicFramePr>
        <p:xfrm>
          <a:off x="1534160" y="2062388"/>
          <a:ext cx="6888480" cy="1586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4" name="pole tekstowe 3">
            <a:extLst>
              <a:ext uri="{FF2B5EF4-FFF2-40B4-BE49-F238E27FC236}">
                <a16:creationId xmlns:a16="http://schemas.microsoft.com/office/drawing/2014/main" id="{41093A3C-52C8-46D7-AEDE-F5885A910842}"/>
              </a:ext>
            </a:extLst>
          </p:cNvPr>
          <p:cNvSpPr txBox="1"/>
          <p:nvPr/>
        </p:nvSpPr>
        <p:spPr>
          <a:xfrm>
            <a:off x="3186813" y="1178282"/>
            <a:ext cx="4155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KOMITET STERUJĄCY ZIT KKBOF</a:t>
            </a:r>
          </a:p>
        </p:txBody>
      </p:sp>
      <p:sp>
        <p:nvSpPr>
          <p:cNvPr id="5" name="Prostokąt: zaokrąglone rogi 4">
            <a:extLst>
              <a:ext uri="{FF2B5EF4-FFF2-40B4-BE49-F238E27FC236}">
                <a16:creationId xmlns:a16="http://schemas.microsoft.com/office/drawing/2014/main" id="{64E8F4F5-B89F-45D4-BB21-D9E29704BCF3}"/>
              </a:ext>
            </a:extLst>
          </p:cNvPr>
          <p:cNvSpPr/>
          <p:nvPr/>
        </p:nvSpPr>
        <p:spPr>
          <a:xfrm>
            <a:off x="2587625" y="1547614"/>
            <a:ext cx="4754627" cy="51477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solidFill>
                  <a:schemeClr val="tx2">
                    <a:lumMod val="50000"/>
                  </a:schemeClr>
                </a:solidFill>
              </a:rPr>
              <a:t>Koszalin, Kołobrzeg M, Białogard M</a:t>
            </a:r>
          </a:p>
          <a:p>
            <a:pPr algn="ctr"/>
            <a:r>
              <a:rPr lang="pl-PL" sz="14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</a:rPr>
              <a:t>Stały skład</a:t>
            </a:r>
          </a:p>
        </p:txBody>
      </p:sp>
    </p:spTree>
    <p:extLst>
      <p:ext uri="{BB962C8B-B14F-4D97-AF65-F5344CB8AC3E}">
        <p14:creationId xmlns:p14="http://schemas.microsoft.com/office/powerpoint/2010/main" val="42248524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: zaokrąglone rogi 1">
            <a:extLst>
              <a:ext uri="{FF2B5EF4-FFF2-40B4-BE49-F238E27FC236}">
                <a16:creationId xmlns:a16="http://schemas.microsoft.com/office/drawing/2014/main" id="{22C532E6-CDD1-483D-AB1A-655F17C0E68C}"/>
              </a:ext>
            </a:extLst>
          </p:cNvPr>
          <p:cNvSpPr/>
          <p:nvPr/>
        </p:nvSpPr>
        <p:spPr>
          <a:xfrm>
            <a:off x="2267284" y="649258"/>
            <a:ext cx="5683790" cy="82339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4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SPOTKANIA INFORMACYJNE </a:t>
            </a:r>
            <a:endParaRPr lang="pl-PL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8" name="Grupa 7">
            <a:extLst>
              <a:ext uri="{FF2B5EF4-FFF2-40B4-BE49-F238E27FC236}">
                <a16:creationId xmlns:a16="http://schemas.microsoft.com/office/drawing/2014/main" id="{F197E08D-1D5C-411C-A55D-AAA3B258ED44}"/>
              </a:ext>
            </a:extLst>
          </p:cNvPr>
          <p:cNvGrpSpPr/>
          <p:nvPr/>
        </p:nvGrpSpPr>
        <p:grpSpPr>
          <a:xfrm>
            <a:off x="144037" y="2389725"/>
            <a:ext cx="2565723" cy="622428"/>
            <a:chOff x="-88891" y="2722015"/>
            <a:chExt cx="2565723" cy="622428"/>
          </a:xfrm>
        </p:grpSpPr>
        <p:sp>
          <p:nvSpPr>
            <p:cNvPr id="9" name="Prostokąt: zaokrąglone rogi 8">
              <a:extLst>
                <a:ext uri="{FF2B5EF4-FFF2-40B4-BE49-F238E27FC236}">
                  <a16:creationId xmlns:a16="http://schemas.microsoft.com/office/drawing/2014/main" id="{5F1A8688-E964-4B8D-A489-A884FB55C33A}"/>
                </a:ext>
              </a:extLst>
            </p:cNvPr>
            <p:cNvSpPr/>
            <p:nvPr/>
          </p:nvSpPr>
          <p:spPr>
            <a:xfrm>
              <a:off x="0" y="2722015"/>
              <a:ext cx="2389143" cy="62242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Prostokąt: zaokrąglone rogi 4">
              <a:extLst>
                <a:ext uri="{FF2B5EF4-FFF2-40B4-BE49-F238E27FC236}">
                  <a16:creationId xmlns:a16="http://schemas.microsoft.com/office/drawing/2014/main" id="{812E4926-AB97-4109-9F5C-66353172C579}"/>
                </a:ext>
              </a:extLst>
            </p:cNvPr>
            <p:cNvSpPr txBox="1"/>
            <p:nvPr/>
          </p:nvSpPr>
          <p:spPr>
            <a:xfrm>
              <a:off x="-88891" y="2722015"/>
              <a:ext cx="2565723" cy="5929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30480" rIns="45720" bIns="3048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2000" kern="1200" dirty="0">
                  <a:latin typeface="Calibri" panose="020F0502020204030204" pitchFamily="34" charset="0"/>
                </a:rPr>
                <a:t>Działanie 1.8</a:t>
              </a:r>
            </a:p>
          </p:txBody>
        </p:sp>
      </p:grpSp>
      <p:grpSp>
        <p:nvGrpSpPr>
          <p:cNvPr id="11" name="Grupa 10">
            <a:extLst>
              <a:ext uri="{FF2B5EF4-FFF2-40B4-BE49-F238E27FC236}">
                <a16:creationId xmlns:a16="http://schemas.microsoft.com/office/drawing/2014/main" id="{938DD0BD-380D-42B4-85A4-E0B933EF0CAA}"/>
              </a:ext>
            </a:extLst>
          </p:cNvPr>
          <p:cNvGrpSpPr/>
          <p:nvPr/>
        </p:nvGrpSpPr>
        <p:grpSpPr>
          <a:xfrm>
            <a:off x="3360801" y="2624807"/>
            <a:ext cx="2595205" cy="622428"/>
            <a:chOff x="0" y="2722015"/>
            <a:chExt cx="2595205" cy="622428"/>
          </a:xfrm>
        </p:grpSpPr>
        <p:sp>
          <p:nvSpPr>
            <p:cNvPr id="12" name="Prostokąt: zaokrąglone rogi 11">
              <a:extLst>
                <a:ext uri="{FF2B5EF4-FFF2-40B4-BE49-F238E27FC236}">
                  <a16:creationId xmlns:a16="http://schemas.microsoft.com/office/drawing/2014/main" id="{1C10E13D-464C-417F-B2FF-4A7E4D25520E}"/>
                </a:ext>
              </a:extLst>
            </p:cNvPr>
            <p:cNvSpPr/>
            <p:nvPr/>
          </p:nvSpPr>
          <p:spPr>
            <a:xfrm>
              <a:off x="0" y="2722015"/>
              <a:ext cx="2389143" cy="62242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Prostokąt: zaokrąglone rogi 4">
              <a:extLst>
                <a:ext uri="{FF2B5EF4-FFF2-40B4-BE49-F238E27FC236}">
                  <a16:creationId xmlns:a16="http://schemas.microsoft.com/office/drawing/2014/main" id="{124E61BF-FC60-4DE2-8083-1C7F4346E5A8}"/>
                </a:ext>
              </a:extLst>
            </p:cNvPr>
            <p:cNvSpPr txBox="1"/>
            <p:nvPr/>
          </p:nvSpPr>
          <p:spPr>
            <a:xfrm>
              <a:off x="29482" y="2722015"/>
              <a:ext cx="2565723" cy="5929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30480" rIns="45720" bIns="3048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2000" kern="1200" dirty="0">
                  <a:latin typeface="Calibri" panose="020F0502020204030204" pitchFamily="34" charset="0"/>
                </a:rPr>
                <a:t>Działania 8.4 i 8.8</a:t>
              </a:r>
            </a:p>
          </p:txBody>
        </p:sp>
      </p:grpSp>
      <p:grpSp>
        <p:nvGrpSpPr>
          <p:cNvPr id="15" name="Grupa 14">
            <a:extLst>
              <a:ext uri="{FF2B5EF4-FFF2-40B4-BE49-F238E27FC236}">
                <a16:creationId xmlns:a16="http://schemas.microsoft.com/office/drawing/2014/main" id="{AD8942BA-AFE7-45D3-BDC1-993922274734}"/>
              </a:ext>
            </a:extLst>
          </p:cNvPr>
          <p:cNvGrpSpPr/>
          <p:nvPr/>
        </p:nvGrpSpPr>
        <p:grpSpPr>
          <a:xfrm>
            <a:off x="7099359" y="2110142"/>
            <a:ext cx="2984542" cy="864336"/>
            <a:chOff x="-81001" y="2676704"/>
            <a:chExt cx="2653663" cy="713051"/>
          </a:xfrm>
        </p:grpSpPr>
        <p:sp>
          <p:nvSpPr>
            <p:cNvPr id="16" name="Prostokąt: zaokrąglone rogi 15">
              <a:extLst>
                <a:ext uri="{FF2B5EF4-FFF2-40B4-BE49-F238E27FC236}">
                  <a16:creationId xmlns:a16="http://schemas.microsoft.com/office/drawing/2014/main" id="{9FCA84F5-05B7-4580-915F-A772CA9505F7}"/>
                </a:ext>
              </a:extLst>
            </p:cNvPr>
            <p:cNvSpPr/>
            <p:nvPr/>
          </p:nvSpPr>
          <p:spPr>
            <a:xfrm>
              <a:off x="0" y="2722015"/>
              <a:ext cx="2389143" cy="62242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Prostokąt: zaokrąglone rogi 4">
              <a:extLst>
                <a:ext uri="{FF2B5EF4-FFF2-40B4-BE49-F238E27FC236}">
                  <a16:creationId xmlns:a16="http://schemas.microsoft.com/office/drawing/2014/main" id="{BE592CE1-DE51-4397-8F6F-383701457361}"/>
                </a:ext>
              </a:extLst>
            </p:cNvPr>
            <p:cNvSpPr txBox="1"/>
            <p:nvPr/>
          </p:nvSpPr>
          <p:spPr>
            <a:xfrm>
              <a:off x="-81001" y="2676704"/>
              <a:ext cx="2653663" cy="71305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30480" rIns="45720" bIns="30480" numCol="1" spcCol="1270" anchor="ctr" anchorCtr="0">
              <a:noAutofit/>
            </a:bodyPr>
            <a:lstStyle/>
            <a:p>
              <a:pPr marL="0" lvl="0" indent="0" algn="ctr" defTabSz="1066800">
                <a:spcBef>
                  <a:spcPct val="0"/>
                </a:spcBef>
                <a:buNone/>
              </a:pPr>
              <a:r>
                <a:rPr lang="pl-PL" sz="1400" kern="1200" dirty="0">
                  <a:latin typeface="Calibri" panose="020F0502020204030204" pitchFamily="34" charset="0"/>
                </a:rPr>
                <a:t>Konferencja Fundusze Europejskie </a:t>
              </a:r>
            </a:p>
            <a:p>
              <a:pPr marL="0" lvl="0" indent="0" algn="ctr" defTabSz="1066800">
                <a:spcBef>
                  <a:spcPct val="0"/>
                </a:spcBef>
                <a:buNone/>
              </a:pPr>
              <a:r>
                <a:rPr lang="pl-PL" sz="1400" kern="1200" dirty="0">
                  <a:latin typeface="Calibri" panose="020F0502020204030204" pitchFamily="34" charset="0"/>
                </a:rPr>
                <a:t>dla przedsiębiorców </a:t>
              </a:r>
            </a:p>
          </p:txBody>
        </p:sp>
      </p:grpSp>
      <p:grpSp>
        <p:nvGrpSpPr>
          <p:cNvPr id="19" name="Grupa 18">
            <a:extLst>
              <a:ext uri="{FF2B5EF4-FFF2-40B4-BE49-F238E27FC236}">
                <a16:creationId xmlns:a16="http://schemas.microsoft.com/office/drawing/2014/main" id="{14F4D641-56F2-47C3-A143-2AFB946A0FD6}"/>
              </a:ext>
            </a:extLst>
          </p:cNvPr>
          <p:cNvGrpSpPr/>
          <p:nvPr/>
        </p:nvGrpSpPr>
        <p:grpSpPr>
          <a:xfrm>
            <a:off x="4217726" y="3779068"/>
            <a:ext cx="2389143" cy="638789"/>
            <a:chOff x="0" y="2722015"/>
            <a:chExt cx="2389143" cy="638789"/>
          </a:xfrm>
        </p:grpSpPr>
        <p:sp>
          <p:nvSpPr>
            <p:cNvPr id="20" name="Prostokąt: zaokrąglone rogi 19">
              <a:extLst>
                <a:ext uri="{FF2B5EF4-FFF2-40B4-BE49-F238E27FC236}">
                  <a16:creationId xmlns:a16="http://schemas.microsoft.com/office/drawing/2014/main" id="{06EA2A59-7347-49D1-B784-F25916200363}"/>
                </a:ext>
              </a:extLst>
            </p:cNvPr>
            <p:cNvSpPr/>
            <p:nvPr/>
          </p:nvSpPr>
          <p:spPr>
            <a:xfrm>
              <a:off x="0" y="2722015"/>
              <a:ext cx="2389143" cy="62242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Prostokąt: zaokrąglone rogi 4">
              <a:extLst>
                <a:ext uri="{FF2B5EF4-FFF2-40B4-BE49-F238E27FC236}">
                  <a16:creationId xmlns:a16="http://schemas.microsoft.com/office/drawing/2014/main" id="{277D99F5-5DA1-4ECA-B5FA-E6E63232A78C}"/>
                </a:ext>
              </a:extLst>
            </p:cNvPr>
            <p:cNvSpPr txBox="1"/>
            <p:nvPr/>
          </p:nvSpPr>
          <p:spPr>
            <a:xfrm>
              <a:off x="120167" y="2767859"/>
              <a:ext cx="2204724" cy="5929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30480" rIns="45720" bIns="30480" numCol="1" spcCol="1270" anchor="ctr" anchorCtr="0">
              <a:noAutofit/>
            </a:bodyPr>
            <a:lstStyle/>
            <a:p>
              <a:pPr marL="0" lvl="0" indent="0" algn="ctr" defTabSz="1066800">
                <a:spcBef>
                  <a:spcPct val="0"/>
                </a:spcBef>
                <a:buNone/>
              </a:pPr>
              <a:r>
                <a:rPr lang="pl-PL" kern="1200" dirty="0">
                  <a:latin typeface="Calibri" panose="020F0502020204030204" pitchFamily="34" charset="0"/>
                </a:rPr>
                <a:t>Europejski Dzień </a:t>
              </a:r>
            </a:p>
            <a:p>
              <a:pPr marL="0" lvl="0" indent="0" algn="ctr" defTabSz="1066800">
                <a:spcBef>
                  <a:spcPct val="0"/>
                </a:spcBef>
                <a:buNone/>
              </a:pPr>
              <a:r>
                <a:rPr lang="pl-PL" kern="1200" dirty="0">
                  <a:latin typeface="Calibri" panose="020F0502020204030204" pitchFamily="34" charset="0"/>
                </a:rPr>
                <a:t>bez samochodu </a:t>
              </a:r>
            </a:p>
          </p:txBody>
        </p:sp>
      </p:grpSp>
      <p:grpSp>
        <p:nvGrpSpPr>
          <p:cNvPr id="22" name="Grupa 21">
            <a:extLst>
              <a:ext uri="{FF2B5EF4-FFF2-40B4-BE49-F238E27FC236}">
                <a16:creationId xmlns:a16="http://schemas.microsoft.com/office/drawing/2014/main" id="{1EFADDFB-6E26-4EBB-AC3D-18653F5E35F7}"/>
              </a:ext>
            </a:extLst>
          </p:cNvPr>
          <p:cNvGrpSpPr/>
          <p:nvPr/>
        </p:nvGrpSpPr>
        <p:grpSpPr>
          <a:xfrm>
            <a:off x="534013" y="3178683"/>
            <a:ext cx="3579617" cy="1030310"/>
            <a:chOff x="113529" y="861697"/>
            <a:chExt cx="2776644" cy="1030310"/>
          </a:xfrm>
        </p:grpSpPr>
        <p:sp>
          <p:nvSpPr>
            <p:cNvPr id="23" name="Prostokąt: zaokrąglone rogi 22">
              <a:extLst>
                <a:ext uri="{FF2B5EF4-FFF2-40B4-BE49-F238E27FC236}">
                  <a16:creationId xmlns:a16="http://schemas.microsoft.com/office/drawing/2014/main" id="{DAEA41AF-DC07-4EA5-89B5-20ED7BC10B27}"/>
                </a:ext>
              </a:extLst>
            </p:cNvPr>
            <p:cNvSpPr/>
            <p:nvPr/>
          </p:nvSpPr>
          <p:spPr>
            <a:xfrm>
              <a:off x="307280" y="1065638"/>
              <a:ext cx="2389143" cy="62242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Prostokąt: zaokrąglone rogi 4">
              <a:extLst>
                <a:ext uri="{FF2B5EF4-FFF2-40B4-BE49-F238E27FC236}">
                  <a16:creationId xmlns:a16="http://schemas.microsoft.com/office/drawing/2014/main" id="{1E5BFD14-3F01-404A-80F6-77F9A96CBBF6}"/>
                </a:ext>
              </a:extLst>
            </p:cNvPr>
            <p:cNvSpPr txBox="1"/>
            <p:nvPr/>
          </p:nvSpPr>
          <p:spPr>
            <a:xfrm>
              <a:off x="113529" y="861697"/>
              <a:ext cx="2776644" cy="10303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30480" rIns="45720" bIns="3048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l-PL" sz="1400" dirty="0">
                  <a:latin typeface="Calibri" panose="020F0502020204030204" pitchFamily="34" charset="0"/>
                </a:rPr>
                <a:t>Zachodniopomorski Dzień Instrumentów Inżynierii Finansowej w Szczecinie </a:t>
              </a:r>
              <a:endParaRPr lang="pl-PL" sz="1400" kern="12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29" name="Grupa 28">
            <a:extLst>
              <a:ext uri="{FF2B5EF4-FFF2-40B4-BE49-F238E27FC236}">
                <a16:creationId xmlns:a16="http://schemas.microsoft.com/office/drawing/2014/main" id="{BD7020CA-98AD-4053-870D-B266A52D135E}"/>
              </a:ext>
            </a:extLst>
          </p:cNvPr>
          <p:cNvGrpSpPr/>
          <p:nvPr/>
        </p:nvGrpSpPr>
        <p:grpSpPr>
          <a:xfrm>
            <a:off x="6173097" y="3042283"/>
            <a:ext cx="2565723" cy="622428"/>
            <a:chOff x="-176580" y="2722015"/>
            <a:chExt cx="2565723" cy="622428"/>
          </a:xfrm>
        </p:grpSpPr>
        <p:sp>
          <p:nvSpPr>
            <p:cNvPr id="30" name="Prostokąt: zaokrąglone rogi 29">
              <a:extLst>
                <a:ext uri="{FF2B5EF4-FFF2-40B4-BE49-F238E27FC236}">
                  <a16:creationId xmlns:a16="http://schemas.microsoft.com/office/drawing/2014/main" id="{5912D1AE-0BFD-4415-89DC-796994697A27}"/>
                </a:ext>
              </a:extLst>
            </p:cNvPr>
            <p:cNvSpPr/>
            <p:nvPr/>
          </p:nvSpPr>
          <p:spPr>
            <a:xfrm>
              <a:off x="0" y="2722015"/>
              <a:ext cx="2389143" cy="62242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Prostokąt: zaokrąglone rogi 4">
              <a:extLst>
                <a:ext uri="{FF2B5EF4-FFF2-40B4-BE49-F238E27FC236}">
                  <a16:creationId xmlns:a16="http://schemas.microsoft.com/office/drawing/2014/main" id="{563AE5D2-914C-4B55-9C9A-CB7BA087B419}"/>
                </a:ext>
              </a:extLst>
            </p:cNvPr>
            <p:cNvSpPr txBox="1"/>
            <p:nvPr/>
          </p:nvSpPr>
          <p:spPr>
            <a:xfrm>
              <a:off x="-176580" y="2751498"/>
              <a:ext cx="2565723" cy="59294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30480" rIns="45720" bIns="3048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pl-PL" sz="2000" kern="1200" dirty="0">
                  <a:latin typeface="Calibri" panose="020F0502020204030204" pitchFamily="34" charset="0"/>
                </a:rPr>
                <a:t>Targi projektów </a:t>
              </a:r>
            </a:p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buNone/>
              </a:pPr>
              <a:r>
                <a:rPr lang="pl-PL" sz="2000" kern="1200" dirty="0">
                  <a:latin typeface="Calibri" panose="020F0502020204030204" pitchFamily="34" charset="0"/>
                </a:rPr>
                <a:t>w BTD </a:t>
              </a:r>
            </a:p>
          </p:txBody>
        </p:sp>
      </p:grpSp>
      <p:pic>
        <p:nvPicPr>
          <p:cNvPr id="35" name="Obraz 34">
            <a:extLst>
              <a:ext uri="{FF2B5EF4-FFF2-40B4-BE49-F238E27FC236}">
                <a16:creationId xmlns:a16="http://schemas.microsoft.com/office/drawing/2014/main" id="{DA98F8FF-2841-4CC6-9257-C870B1D66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982" y="4767926"/>
            <a:ext cx="3040295" cy="2019300"/>
          </a:xfrm>
          <a:prstGeom prst="rect">
            <a:avLst/>
          </a:prstGeom>
        </p:spPr>
      </p:pic>
      <p:pic>
        <p:nvPicPr>
          <p:cNvPr id="36" name="Symbol zastępczy zawartości 4">
            <a:extLst>
              <a:ext uri="{FF2B5EF4-FFF2-40B4-BE49-F238E27FC236}">
                <a16:creationId xmlns:a16="http://schemas.microsoft.com/office/drawing/2014/main" id="{CDEAE2F5-7268-4959-8A86-1F311555EC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2573" y="4178112"/>
            <a:ext cx="1957003" cy="2609337"/>
          </a:xfrm>
          <a:prstGeom prst="rect">
            <a:avLst/>
          </a:prstGeom>
        </p:spPr>
      </p:pic>
      <p:pic>
        <p:nvPicPr>
          <p:cNvPr id="37" name="Obraz 36">
            <a:extLst>
              <a:ext uri="{FF2B5EF4-FFF2-40B4-BE49-F238E27FC236}">
                <a16:creationId xmlns:a16="http://schemas.microsoft.com/office/drawing/2014/main" id="{AE4D3887-766E-4383-AA49-DF029F63EB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4469" y="4767926"/>
            <a:ext cx="2692400" cy="2019300"/>
          </a:xfrm>
          <a:prstGeom prst="rect">
            <a:avLst/>
          </a:prstGeom>
        </p:spPr>
      </p:pic>
      <p:cxnSp>
        <p:nvCxnSpPr>
          <p:cNvPr id="41" name="Łącznik: łamany 40">
            <a:extLst>
              <a:ext uri="{FF2B5EF4-FFF2-40B4-BE49-F238E27FC236}">
                <a16:creationId xmlns:a16="http://schemas.microsoft.com/office/drawing/2014/main" id="{E3F2D2E7-156A-4F86-966F-91DE68B4B422}"/>
              </a:ext>
            </a:extLst>
          </p:cNvPr>
          <p:cNvCxnSpPr/>
          <p:nvPr/>
        </p:nvCxnSpPr>
        <p:spPr>
          <a:xfrm rot="5400000">
            <a:off x="2490129" y="2123158"/>
            <a:ext cx="1417195" cy="67749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Łącznik: łamany 42">
            <a:extLst>
              <a:ext uri="{FF2B5EF4-FFF2-40B4-BE49-F238E27FC236}">
                <a16:creationId xmlns:a16="http://schemas.microsoft.com/office/drawing/2014/main" id="{8F8DFD26-0AEF-46B4-8B57-64C52933D2DA}"/>
              </a:ext>
            </a:extLst>
          </p:cNvPr>
          <p:cNvCxnSpPr>
            <a:cxnSpLocks/>
          </p:cNvCxnSpPr>
          <p:nvPr/>
        </p:nvCxnSpPr>
        <p:spPr>
          <a:xfrm rot="16200000" flipH="1">
            <a:off x="6312605" y="2063775"/>
            <a:ext cx="1125009" cy="318605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Łącznik: łamany 46">
            <a:extLst>
              <a:ext uri="{FF2B5EF4-FFF2-40B4-BE49-F238E27FC236}">
                <a16:creationId xmlns:a16="http://schemas.microsoft.com/office/drawing/2014/main" id="{33D94212-3E4A-4686-8B76-BC45E5AB5EC0}"/>
              </a:ext>
            </a:extLst>
          </p:cNvPr>
          <p:cNvCxnSpPr/>
          <p:nvPr/>
        </p:nvCxnSpPr>
        <p:spPr>
          <a:xfrm rot="5400000">
            <a:off x="5064265" y="2475599"/>
            <a:ext cx="2000574" cy="33162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Łącznik prosty ze strzałką 48">
            <a:extLst>
              <a:ext uri="{FF2B5EF4-FFF2-40B4-BE49-F238E27FC236}">
                <a16:creationId xmlns:a16="http://schemas.microsoft.com/office/drawing/2014/main" id="{9105D78E-D894-4EF5-BAD6-E7FE944F36B6}"/>
              </a:ext>
            </a:extLst>
          </p:cNvPr>
          <p:cNvCxnSpPr/>
          <p:nvPr/>
        </p:nvCxnSpPr>
        <p:spPr>
          <a:xfrm>
            <a:off x="4673144" y="1799128"/>
            <a:ext cx="0" cy="6295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Łącznik prosty ze strzałką 50">
            <a:extLst>
              <a:ext uri="{FF2B5EF4-FFF2-40B4-BE49-F238E27FC236}">
                <a16:creationId xmlns:a16="http://schemas.microsoft.com/office/drawing/2014/main" id="{2C2041E0-C61C-4EC4-ADDE-1F9957163838}"/>
              </a:ext>
            </a:extLst>
          </p:cNvPr>
          <p:cNvCxnSpPr>
            <a:cxnSpLocks/>
          </p:cNvCxnSpPr>
          <p:nvPr/>
        </p:nvCxnSpPr>
        <p:spPr>
          <a:xfrm>
            <a:off x="7951074" y="1641123"/>
            <a:ext cx="417968" cy="4542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Łącznik prosty ze strzałką 52">
            <a:extLst>
              <a:ext uri="{FF2B5EF4-FFF2-40B4-BE49-F238E27FC236}">
                <a16:creationId xmlns:a16="http://schemas.microsoft.com/office/drawing/2014/main" id="{07E0C154-97DC-4BBA-8564-6A5CDCD30FCF}"/>
              </a:ext>
            </a:extLst>
          </p:cNvPr>
          <p:cNvCxnSpPr/>
          <p:nvPr/>
        </p:nvCxnSpPr>
        <p:spPr>
          <a:xfrm flipH="1">
            <a:off x="1229075" y="1727989"/>
            <a:ext cx="1282862" cy="4728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rostokąt 4">
            <a:extLst>
              <a:ext uri="{FF2B5EF4-FFF2-40B4-BE49-F238E27FC236}">
                <a16:creationId xmlns:a16="http://schemas.microsoft.com/office/drawing/2014/main" id="{3E1AD6D2-79C2-442C-A3D1-DA645E3DE55B}"/>
              </a:ext>
            </a:extLst>
          </p:cNvPr>
          <p:cNvSpPr/>
          <p:nvPr/>
        </p:nvSpPr>
        <p:spPr>
          <a:xfrm>
            <a:off x="3146869" y="16827"/>
            <a:ext cx="4530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pl-PL" sz="2800" u="sng" dirty="0">
                <a:solidFill>
                  <a:srgbClr val="0070C0"/>
                </a:solidFill>
                <a:latin typeface="Calibri" panose="020F0502020204030204" pitchFamily="34" charset="0"/>
              </a:rPr>
              <a:t>Realizacja Strategii ZIT KKBOF </a:t>
            </a:r>
          </a:p>
        </p:txBody>
      </p:sp>
    </p:spTree>
    <p:extLst>
      <p:ext uri="{BB962C8B-B14F-4D97-AF65-F5344CB8AC3E}">
        <p14:creationId xmlns:p14="http://schemas.microsoft.com/office/powerpoint/2010/main" val="5454269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B897DCA-DD03-47BA-864B-BF45E471F11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657780" y="745058"/>
            <a:ext cx="2540000" cy="648875"/>
          </a:xfrm>
        </p:spPr>
        <p:txBody>
          <a:bodyPr>
            <a:normAutofit fontScale="90000"/>
          </a:bodyPr>
          <a:lstStyle/>
          <a:p>
            <a:pPr algn="ctr"/>
            <a:r>
              <a:rPr lang="pl-PL" b="1" dirty="0">
                <a:solidFill>
                  <a:schemeClr val="accent2">
                    <a:lumMod val="75000"/>
                  </a:schemeClr>
                </a:solidFill>
              </a:rPr>
              <a:t>  Szkolenia</a:t>
            </a:r>
            <a:br>
              <a:rPr lang="pl-PL" dirty="0"/>
            </a:br>
            <a:br>
              <a:rPr lang="pl-PL" dirty="0"/>
            </a:br>
            <a:endParaRPr lang="pl-PL" dirty="0"/>
          </a:p>
        </p:txBody>
      </p:sp>
      <p:pic>
        <p:nvPicPr>
          <p:cNvPr id="5" name="Symbol zastępczy zawartości 4">
            <a:extLst>
              <a:ext uri="{FF2B5EF4-FFF2-40B4-BE49-F238E27FC236}">
                <a16:creationId xmlns:a16="http://schemas.microsoft.com/office/drawing/2014/main" id="{1084CC5B-F28B-446A-82E7-C25141C31763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5008751" y="4547381"/>
            <a:ext cx="3173821" cy="2165347"/>
          </a:xfrm>
          <a:prstGeom prst="rect">
            <a:avLst/>
          </a:prstGeom>
        </p:spPr>
      </p:pic>
      <p:pic>
        <p:nvPicPr>
          <p:cNvPr id="3" name="Picture 2" descr="http://www.koszalin.pl/sites/default/files/field/image/foto_2.png">
            <a:extLst>
              <a:ext uri="{FF2B5EF4-FFF2-40B4-BE49-F238E27FC236}">
                <a16:creationId xmlns:a16="http://schemas.microsoft.com/office/drawing/2014/main" id="{E9D0FD70-7D87-49CC-B683-BA882A7D00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8225" y="4547382"/>
            <a:ext cx="3022844" cy="2156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rostokąt: zaokrąglone rogi 6">
            <a:extLst>
              <a:ext uri="{FF2B5EF4-FFF2-40B4-BE49-F238E27FC236}">
                <a16:creationId xmlns:a16="http://schemas.microsoft.com/office/drawing/2014/main" id="{C2521405-592A-44D7-9164-9E3C4C40E321}"/>
              </a:ext>
            </a:extLst>
          </p:cNvPr>
          <p:cNvSpPr/>
          <p:nvPr/>
        </p:nvSpPr>
        <p:spPr>
          <a:xfrm>
            <a:off x="228144" y="2265189"/>
            <a:ext cx="2540000" cy="10585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4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SL2014</a:t>
            </a:r>
          </a:p>
          <a:p>
            <a:pPr algn="ctr"/>
            <a:r>
              <a:rPr lang="pl-PL" sz="1200" dirty="0">
                <a:latin typeface="Calibri" panose="020F0502020204030204" pitchFamily="34" charset="0"/>
              </a:rPr>
              <a:t>21.09.2017</a:t>
            </a:r>
            <a:endParaRPr lang="pl-PL" sz="1200" dirty="0"/>
          </a:p>
        </p:txBody>
      </p:sp>
      <p:sp>
        <p:nvSpPr>
          <p:cNvPr id="8" name="Prostokąt: zaokrąglone rogi 7">
            <a:extLst>
              <a:ext uri="{FF2B5EF4-FFF2-40B4-BE49-F238E27FC236}">
                <a16:creationId xmlns:a16="http://schemas.microsoft.com/office/drawing/2014/main" id="{8AE8E8A9-3DD6-49EA-B5E7-2E18409FFD8C}"/>
              </a:ext>
            </a:extLst>
          </p:cNvPr>
          <p:cNvSpPr/>
          <p:nvPr/>
        </p:nvSpPr>
        <p:spPr>
          <a:xfrm>
            <a:off x="7345029" y="2228194"/>
            <a:ext cx="2008310" cy="10098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Prawo zamówień publicznych </a:t>
            </a:r>
          </a:p>
          <a:p>
            <a:pPr algn="ctr"/>
            <a:r>
              <a:rPr lang="pl-PL" sz="1200" dirty="0">
                <a:latin typeface="Calibri" panose="020F0502020204030204" pitchFamily="34" charset="0"/>
              </a:rPr>
              <a:t>5-6.10.2017</a:t>
            </a:r>
            <a:endParaRPr lang="pl-PL" sz="1200" dirty="0"/>
          </a:p>
        </p:txBody>
      </p:sp>
      <p:sp>
        <p:nvSpPr>
          <p:cNvPr id="10" name="Prostokąt: zaokrąglone rogi 9">
            <a:extLst>
              <a:ext uri="{FF2B5EF4-FFF2-40B4-BE49-F238E27FC236}">
                <a16:creationId xmlns:a16="http://schemas.microsoft.com/office/drawing/2014/main" id="{EA662875-8B86-435A-A249-4FE0956F3A31}"/>
              </a:ext>
            </a:extLst>
          </p:cNvPr>
          <p:cNvSpPr/>
          <p:nvPr/>
        </p:nvSpPr>
        <p:spPr>
          <a:xfrm>
            <a:off x="3657780" y="3272449"/>
            <a:ext cx="2540000" cy="9507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Sztuka prezentacji </a:t>
            </a:r>
            <a:br>
              <a:rPr lang="pl-PL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</a:br>
            <a:r>
              <a:rPr lang="pl-PL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i wystąpień publicznych</a:t>
            </a:r>
          </a:p>
          <a:p>
            <a:pPr algn="ctr"/>
            <a:r>
              <a:rPr lang="pl-PL" sz="1000" dirty="0">
                <a:latin typeface="Calibri" panose="020F0502020204030204" pitchFamily="34" charset="0"/>
              </a:rPr>
              <a:t> 26-27.11.2017</a:t>
            </a:r>
            <a:endParaRPr lang="pl-PL" sz="1000" dirty="0"/>
          </a:p>
        </p:txBody>
      </p:sp>
      <p:sp>
        <p:nvSpPr>
          <p:cNvPr id="18" name="Strzałka: w dół 17">
            <a:extLst>
              <a:ext uri="{FF2B5EF4-FFF2-40B4-BE49-F238E27FC236}">
                <a16:creationId xmlns:a16="http://schemas.microsoft.com/office/drawing/2014/main" id="{EA0BAD5C-7DF0-44C1-9336-072459782B8E}"/>
              </a:ext>
            </a:extLst>
          </p:cNvPr>
          <p:cNvSpPr/>
          <p:nvPr/>
        </p:nvSpPr>
        <p:spPr>
          <a:xfrm>
            <a:off x="4680770" y="2400620"/>
            <a:ext cx="338011" cy="7005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Strzałka: w dół 18">
            <a:extLst>
              <a:ext uri="{FF2B5EF4-FFF2-40B4-BE49-F238E27FC236}">
                <a16:creationId xmlns:a16="http://schemas.microsoft.com/office/drawing/2014/main" id="{3141F839-EA7C-4BBA-8B27-FD9EFECB9B82}"/>
              </a:ext>
            </a:extLst>
          </p:cNvPr>
          <p:cNvSpPr/>
          <p:nvPr/>
        </p:nvSpPr>
        <p:spPr>
          <a:xfrm rot="4090166">
            <a:off x="3036200" y="1465895"/>
            <a:ext cx="353524" cy="926053"/>
          </a:xfrm>
          <a:prstGeom prst="downArrow">
            <a:avLst>
              <a:gd name="adj1" fmla="val 41723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2" name="Strzałka: w dół 21">
            <a:extLst>
              <a:ext uri="{FF2B5EF4-FFF2-40B4-BE49-F238E27FC236}">
                <a16:creationId xmlns:a16="http://schemas.microsoft.com/office/drawing/2014/main" id="{C217D844-12D7-415B-948A-DD7BE99C0CF2}"/>
              </a:ext>
            </a:extLst>
          </p:cNvPr>
          <p:cNvSpPr/>
          <p:nvPr/>
        </p:nvSpPr>
        <p:spPr>
          <a:xfrm rot="17432458">
            <a:off x="6427288" y="1530642"/>
            <a:ext cx="336746" cy="854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7" name="Owal 26">
            <a:extLst>
              <a:ext uri="{FF2B5EF4-FFF2-40B4-BE49-F238E27FC236}">
                <a16:creationId xmlns:a16="http://schemas.microsoft.com/office/drawing/2014/main" id="{1A141774-B4A3-444C-A535-681DBD69F641}"/>
              </a:ext>
            </a:extLst>
          </p:cNvPr>
          <p:cNvSpPr/>
          <p:nvPr/>
        </p:nvSpPr>
        <p:spPr>
          <a:xfrm>
            <a:off x="3972023" y="1380969"/>
            <a:ext cx="1910080" cy="8472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54 h </a:t>
            </a:r>
            <a:r>
              <a:rPr lang="pl-PL" sz="1600" dirty="0"/>
              <a:t>dydaktyczne</a:t>
            </a:r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1FB21664-A546-48CC-A7DE-EB2A4E2121DF}"/>
              </a:ext>
            </a:extLst>
          </p:cNvPr>
          <p:cNvSpPr/>
          <p:nvPr/>
        </p:nvSpPr>
        <p:spPr>
          <a:xfrm>
            <a:off x="2959715" y="8518"/>
            <a:ext cx="4530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pl-PL" sz="2800" u="sng" dirty="0">
                <a:solidFill>
                  <a:srgbClr val="0070C0"/>
                </a:solidFill>
                <a:latin typeface="Calibri" panose="020F0502020204030204" pitchFamily="34" charset="0"/>
              </a:rPr>
              <a:t>Realizacja Strategii ZIT KKBOF </a:t>
            </a:r>
          </a:p>
        </p:txBody>
      </p:sp>
    </p:spTree>
    <p:extLst>
      <p:ext uri="{BB962C8B-B14F-4D97-AF65-F5344CB8AC3E}">
        <p14:creationId xmlns:p14="http://schemas.microsoft.com/office/powerpoint/2010/main" val="14047233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FC4C66F-D62D-4769-BD6E-3312FBD01D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30644664"/>
              </p:ext>
            </p:extLst>
          </p:nvPr>
        </p:nvGraphicFramePr>
        <p:xfrm>
          <a:off x="-588645" y="863600"/>
          <a:ext cx="9418320" cy="53864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2" name="Łącznik prosty 11">
            <a:extLst>
              <a:ext uri="{FF2B5EF4-FFF2-40B4-BE49-F238E27FC236}">
                <a16:creationId xmlns:a16="http://schemas.microsoft.com/office/drawing/2014/main" id="{F632237C-B9F5-4EBD-9C95-76DD618075D9}"/>
              </a:ext>
            </a:extLst>
          </p:cNvPr>
          <p:cNvCxnSpPr/>
          <p:nvPr/>
        </p:nvCxnSpPr>
        <p:spPr>
          <a:xfrm>
            <a:off x="6547485" y="4541520"/>
            <a:ext cx="1280160" cy="3657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rostokąt 1">
            <a:extLst>
              <a:ext uri="{FF2B5EF4-FFF2-40B4-BE49-F238E27FC236}">
                <a16:creationId xmlns:a16="http://schemas.microsoft.com/office/drawing/2014/main" id="{5C7178C8-3756-4D49-ADDF-11710712EBA9}"/>
              </a:ext>
            </a:extLst>
          </p:cNvPr>
          <p:cNvSpPr/>
          <p:nvPr/>
        </p:nvSpPr>
        <p:spPr>
          <a:xfrm>
            <a:off x="2906647" y="0"/>
            <a:ext cx="4530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pl-PL" sz="2800" u="sng" dirty="0">
                <a:solidFill>
                  <a:srgbClr val="0070C0"/>
                </a:solidFill>
                <a:latin typeface="Calibri" panose="020F0502020204030204" pitchFamily="34" charset="0"/>
              </a:rPr>
              <a:t>Realizacja Strategii ZIT KKBOF </a:t>
            </a:r>
          </a:p>
        </p:txBody>
      </p:sp>
    </p:spTree>
    <p:extLst>
      <p:ext uri="{BB962C8B-B14F-4D97-AF65-F5344CB8AC3E}">
        <p14:creationId xmlns:p14="http://schemas.microsoft.com/office/powerpoint/2010/main" val="3894129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BA77657F-6D4F-4DE0-A980-FD5C095644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1759207"/>
              </p:ext>
            </p:extLst>
          </p:nvPr>
        </p:nvGraphicFramePr>
        <p:xfrm>
          <a:off x="600890" y="1419497"/>
          <a:ext cx="8577944" cy="4147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0474">
                  <a:extLst>
                    <a:ext uri="{9D8B030D-6E8A-4147-A177-3AD203B41FA5}">
                      <a16:colId xmlns:a16="http://schemas.microsoft.com/office/drawing/2014/main" val="654074067"/>
                    </a:ext>
                  </a:extLst>
                </a:gridCol>
                <a:gridCol w="5157873">
                  <a:extLst>
                    <a:ext uri="{9D8B030D-6E8A-4147-A177-3AD203B41FA5}">
                      <a16:colId xmlns:a16="http://schemas.microsoft.com/office/drawing/2014/main" val="3046565046"/>
                    </a:ext>
                  </a:extLst>
                </a:gridCol>
                <a:gridCol w="1115894">
                  <a:extLst>
                    <a:ext uri="{9D8B030D-6E8A-4147-A177-3AD203B41FA5}">
                      <a16:colId xmlns:a16="http://schemas.microsoft.com/office/drawing/2014/main" val="2101890787"/>
                    </a:ext>
                  </a:extLst>
                </a:gridCol>
                <a:gridCol w="1323703">
                  <a:extLst>
                    <a:ext uri="{9D8B030D-6E8A-4147-A177-3AD203B41FA5}">
                      <a16:colId xmlns:a16="http://schemas.microsoft.com/office/drawing/2014/main" val="2522996507"/>
                    </a:ext>
                  </a:extLst>
                </a:gridCol>
              </a:tblGrid>
              <a:tr h="4057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Działanie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Nazwa  działania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Alokacja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[euro]</a:t>
                      </a:r>
                      <a:endParaRPr lang="pl-PL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Alokacja*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[zł]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12457811"/>
                  </a:ext>
                </a:extLst>
              </a:tr>
              <a:tr h="393057">
                <a:tc gridSpan="3">
                  <a:txBody>
                    <a:bodyPr/>
                    <a:lstStyle/>
                    <a:p>
                      <a:pPr algn="ctr"/>
                      <a:r>
                        <a:rPr lang="pl-PL" sz="18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Tryb Pozakonkursowy</a:t>
                      </a:r>
                      <a:endParaRPr lang="pl-PL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3908503"/>
                  </a:ext>
                </a:extLst>
              </a:tr>
              <a:tr h="393057">
                <a:tc>
                  <a:txBody>
                    <a:bodyPr/>
                    <a:lstStyle/>
                    <a:p>
                      <a:pPr algn="ctr"/>
                      <a:r>
                        <a:rPr lang="pl-PL" dirty="0">
                          <a:latin typeface="Calibri" panose="020F0502020204030204" pitchFamily="34" charset="0"/>
                        </a:rPr>
                        <a:t>1.12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Tworzenie i rozbudowa infrastruktury na rzecz rozwoju gospodarczego w ramach Strategii ZIT dla Koszalińsko-Kołobrzesko-Białogardzkiego Obszaru Funkcjonalnego</a:t>
                      </a:r>
                      <a:endParaRPr lang="pl-PL" dirty="0">
                        <a:latin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>
                          <a:latin typeface="Calibri" panose="020F0502020204030204" pitchFamily="34" charset="0"/>
                        </a:rPr>
                        <a:t>10 000 000</a:t>
                      </a:r>
                      <a:endParaRPr lang="pl-PL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>
                          <a:latin typeface="Calibri" panose="020F0502020204030204" pitchFamily="34" charset="0"/>
                        </a:rPr>
                        <a:t>43 940 000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4376884"/>
                  </a:ext>
                </a:extLst>
              </a:tr>
              <a:tr h="533049">
                <a:tc>
                  <a:txBody>
                    <a:bodyPr/>
                    <a:lstStyle/>
                    <a:p>
                      <a:pPr algn="ctr"/>
                      <a:r>
                        <a:rPr lang="pl-PL" dirty="0">
                          <a:latin typeface="Calibri" panose="020F0502020204030204" pitchFamily="34" charset="0"/>
                        </a:rPr>
                        <a:t>2.3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Zrównoważona multimodalna mobilność miejska i działania adaptacyjne łagodzące zmiany klimatu w ramach Strategii ZIT dla Koszalińsko-Kołobrzesko-Białogardzkiego Obszaru Funkcjonalnego</a:t>
                      </a:r>
                      <a:endParaRPr lang="pl-PL" dirty="0">
                        <a:latin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>
                          <a:latin typeface="Calibri" panose="020F0502020204030204" pitchFamily="34" charset="0"/>
                        </a:rPr>
                        <a:t>15 000 000</a:t>
                      </a:r>
                      <a:endParaRPr lang="pl-PL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>
                          <a:latin typeface="Calibri" panose="020F0502020204030204" pitchFamily="34" charset="0"/>
                        </a:rPr>
                        <a:t>65 910 000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2307473"/>
                  </a:ext>
                </a:extLst>
              </a:tr>
              <a:tr h="393057">
                <a:tc>
                  <a:txBody>
                    <a:bodyPr/>
                    <a:lstStyle/>
                    <a:p>
                      <a:pPr algn="ctr"/>
                      <a:r>
                        <a:rPr lang="pl-PL" dirty="0">
                          <a:latin typeface="Calibri" panose="020F0502020204030204" pitchFamily="34" charset="0"/>
                        </a:rPr>
                        <a:t>5.3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Budowa i przebudowa dróg lokalnych (gminnych i powiatowych) w ramach Strategii ZIT dla Koszalińsko-Kołobrzesko-Białogardzkiego Obszaru Funkcjonalnego</a:t>
                      </a:r>
                      <a:endParaRPr lang="pl-PL" dirty="0">
                        <a:latin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>
                          <a:latin typeface="Calibri" panose="020F0502020204030204" pitchFamily="34" charset="0"/>
                        </a:rPr>
                        <a:t>4 000 000 </a:t>
                      </a:r>
                      <a:endParaRPr lang="pl-PL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>
                          <a:latin typeface="Calibri" panose="020F0502020204030204" pitchFamily="34" charset="0"/>
                        </a:rPr>
                        <a:t>17 576 000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5468484"/>
                  </a:ext>
                </a:extLst>
              </a:tr>
              <a:tr h="393057">
                <a:tc gridSpan="3">
                  <a:txBody>
                    <a:bodyPr/>
                    <a:lstStyle/>
                    <a:p>
                      <a:pPr algn="ctr"/>
                      <a:r>
                        <a:rPr lang="pl-PL" sz="18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Tryb Konkursowy</a:t>
                      </a:r>
                      <a:endParaRPr lang="pl-PL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l-PL" sz="1200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1456047"/>
                  </a:ext>
                </a:extLst>
              </a:tr>
              <a:tr h="393057">
                <a:tc>
                  <a:txBody>
                    <a:bodyPr/>
                    <a:lstStyle/>
                    <a:p>
                      <a:pPr algn="ctr"/>
                      <a:r>
                        <a:rPr lang="pl-PL" dirty="0">
                          <a:latin typeface="Calibri" panose="020F0502020204030204" pitchFamily="34" charset="0"/>
                        </a:rPr>
                        <a:t>1.8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1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Inwestycje przedsiębiorstw w ramach Strategii ZIT dla Koszalińsko-Kołobrzesko-Białogardzkiego Obszaru Funkcjonalnego (KKBOF)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>
                          <a:latin typeface="Calibri" panose="020F0502020204030204" pitchFamily="34" charset="0"/>
                        </a:rPr>
                        <a:t>5 000 000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>
                          <a:latin typeface="Calibri" panose="020F0502020204030204" pitchFamily="34" charset="0"/>
                        </a:rPr>
                        <a:t>19 000 000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197790"/>
                  </a:ext>
                </a:extLst>
              </a:tr>
              <a:tr h="710733">
                <a:tc>
                  <a:txBody>
                    <a:bodyPr/>
                    <a:lstStyle/>
                    <a:p>
                      <a:pPr algn="ctr"/>
                      <a:r>
                        <a:rPr lang="pl-PL" dirty="0">
                          <a:latin typeface="Calibri" panose="020F0502020204030204" pitchFamily="34" charset="0"/>
                        </a:rPr>
                        <a:t>8.4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Upowszechnienie edukacji przedszkolnej oraz wsparcie szkół i placówek prowadzących kształcenie ogólne oraz uczniów uczestniczących w kształceniu podstawowym, gimnazjalnym i ponadgimnazjalnym w ramach Strategii ZIT dla Koszalińsko – Kołobrzesko – Białogardzkiego Obszaru Funkcjonalnego</a:t>
                      </a:r>
                      <a:endParaRPr lang="pl-PL" dirty="0">
                        <a:latin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>
                          <a:latin typeface="Calibri" panose="020F0502020204030204" pitchFamily="34" charset="0"/>
                        </a:rPr>
                        <a:t>4 000 000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>
                          <a:latin typeface="Calibri" panose="020F0502020204030204" pitchFamily="34" charset="0"/>
                        </a:rPr>
                        <a:t>16 809 441,76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5690864"/>
                  </a:ext>
                </a:extLst>
              </a:tr>
              <a:tr h="533049">
                <a:tc>
                  <a:txBody>
                    <a:bodyPr/>
                    <a:lstStyle/>
                    <a:p>
                      <a:pPr algn="ctr"/>
                      <a:r>
                        <a:rPr lang="pl-PL" dirty="0">
                          <a:latin typeface="Calibri" panose="020F0502020204030204" pitchFamily="34" charset="0"/>
                        </a:rPr>
                        <a:t>8.8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Wsparcie szkół i placówek prowadzących kształcenie zawodowe oraz uczniów uczestniczących w kształceniu zawodowym i osób dorosłych uczestniczących w pozaszkolnych formach kształcenia zawodowego w ramach Strategii ZIT</a:t>
                      </a:r>
                      <a:endParaRPr lang="pl-PL" dirty="0">
                        <a:latin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>
                          <a:latin typeface="Calibri" panose="020F0502020204030204" pitchFamily="34" charset="0"/>
                        </a:rPr>
                        <a:t>2 000 000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>
                          <a:latin typeface="Calibri" panose="020F0502020204030204" pitchFamily="34" charset="0"/>
                        </a:rPr>
                        <a:t>8 404 705,88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3040460"/>
                  </a:ext>
                </a:extLst>
              </a:tr>
            </a:tbl>
          </a:graphicData>
        </a:graphic>
      </p:graphicFrame>
      <p:sp>
        <p:nvSpPr>
          <p:cNvPr id="3" name="Prostokąt 2">
            <a:extLst>
              <a:ext uri="{FF2B5EF4-FFF2-40B4-BE49-F238E27FC236}">
                <a16:creationId xmlns:a16="http://schemas.microsoft.com/office/drawing/2014/main" id="{5A6BD64D-B446-421F-8919-34B6D2C0C20E}"/>
              </a:ext>
            </a:extLst>
          </p:cNvPr>
          <p:cNvSpPr/>
          <p:nvPr/>
        </p:nvSpPr>
        <p:spPr>
          <a:xfrm>
            <a:off x="3036187" y="214682"/>
            <a:ext cx="4530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pl-PL" sz="2800" u="sng" dirty="0">
                <a:solidFill>
                  <a:srgbClr val="0070C0"/>
                </a:solidFill>
                <a:latin typeface="Calibri" panose="020F0502020204030204" pitchFamily="34" charset="0"/>
              </a:rPr>
              <a:t>Realizacja Strategii ZIT KKBOF 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5196753C-C464-4575-9C9D-366D58421E83}"/>
              </a:ext>
            </a:extLst>
          </p:cNvPr>
          <p:cNvSpPr txBox="1"/>
          <p:nvPr/>
        </p:nvSpPr>
        <p:spPr>
          <a:xfrm>
            <a:off x="478971" y="5678658"/>
            <a:ext cx="49464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>
                <a:latin typeface="Calibri" panose="020F0502020204030204" pitchFamily="34" charset="0"/>
              </a:rPr>
              <a:t>*Kurs euro zgodny  z wartością przyjętą w dokumentacji konkursowej dla danego naboru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F80D6FE8-478F-43FC-9AD7-F54EBDCFE611}"/>
              </a:ext>
            </a:extLst>
          </p:cNvPr>
          <p:cNvSpPr txBox="1"/>
          <p:nvPr/>
        </p:nvSpPr>
        <p:spPr>
          <a:xfrm>
            <a:off x="8429897" y="476292"/>
            <a:ext cx="2952206" cy="943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76823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60D7A0D-A075-4721-9B01-1C15062E51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31628" y="635097"/>
            <a:ext cx="5729756" cy="898333"/>
          </a:xfrm>
        </p:spPr>
        <p:txBody>
          <a:bodyPr/>
          <a:lstStyle/>
          <a:p>
            <a:pPr algn="ctr"/>
            <a:r>
              <a:rPr lang="pl-PL" sz="36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Kontrole i audyty 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7002F489-22B4-449D-A154-02BC02DA7530}"/>
              </a:ext>
            </a:extLst>
          </p:cNvPr>
          <p:cNvSpPr txBox="1"/>
          <p:nvPr/>
        </p:nvSpPr>
        <p:spPr>
          <a:xfrm>
            <a:off x="1188720" y="2046750"/>
            <a:ext cx="5729756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pl-PL" dirty="0"/>
          </a:p>
          <a:p>
            <a:pPr>
              <a:lnSpc>
                <a:spcPct val="150000"/>
              </a:lnSpc>
            </a:pPr>
            <a:endParaRPr lang="pl-PL" dirty="0"/>
          </a:p>
          <a:p>
            <a:pPr>
              <a:lnSpc>
                <a:spcPct val="150000"/>
              </a:lnSpc>
            </a:pPr>
            <a:endParaRPr lang="pl-PL" dirty="0"/>
          </a:p>
          <a:p>
            <a:endParaRPr lang="pl-PL" dirty="0"/>
          </a:p>
        </p:txBody>
      </p:sp>
      <p:sp>
        <p:nvSpPr>
          <p:cNvPr id="8" name="Zwój: poziomy 7">
            <a:extLst>
              <a:ext uri="{FF2B5EF4-FFF2-40B4-BE49-F238E27FC236}">
                <a16:creationId xmlns:a16="http://schemas.microsoft.com/office/drawing/2014/main" id="{980A8AC1-A154-410A-99EE-D8802D278B7C}"/>
              </a:ext>
            </a:extLst>
          </p:cNvPr>
          <p:cNvSpPr/>
          <p:nvPr/>
        </p:nvSpPr>
        <p:spPr>
          <a:xfrm>
            <a:off x="5760879" y="1533284"/>
            <a:ext cx="3708084" cy="220556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Ministerstwo Finansów </a:t>
            </a:r>
          </a:p>
          <a:p>
            <a:pPr algn="ctr"/>
            <a:r>
              <a:rPr lang="pl-PL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</a:rPr>
              <a:t>Audyt </a:t>
            </a:r>
          </a:p>
          <a:p>
            <a:pPr algn="ctr"/>
            <a:r>
              <a:rPr lang="pl-PL" sz="14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</a:rPr>
              <a:t>17.07.2017-15.02.2018</a:t>
            </a:r>
          </a:p>
          <a:p>
            <a:pPr algn="ctr"/>
            <a:r>
              <a:rPr lang="pl-PL" sz="1400" dirty="0">
                <a:solidFill>
                  <a:schemeClr val="tx1"/>
                </a:solidFill>
                <a:latin typeface="Calibri" panose="020F0502020204030204" pitchFamily="34" charset="0"/>
              </a:rPr>
              <a:t>- W trakcie -</a:t>
            </a:r>
          </a:p>
          <a:p>
            <a:pPr algn="ctr"/>
            <a:endParaRPr lang="pl-PL" dirty="0"/>
          </a:p>
        </p:txBody>
      </p:sp>
      <p:sp>
        <p:nvSpPr>
          <p:cNvPr id="9" name="Zwój: poziomy 8">
            <a:extLst>
              <a:ext uri="{FF2B5EF4-FFF2-40B4-BE49-F238E27FC236}">
                <a16:creationId xmlns:a16="http://schemas.microsoft.com/office/drawing/2014/main" id="{DCEC9243-19A3-428E-9F0C-E12E1B522CD8}"/>
              </a:ext>
            </a:extLst>
          </p:cNvPr>
          <p:cNvSpPr/>
          <p:nvPr/>
        </p:nvSpPr>
        <p:spPr>
          <a:xfrm>
            <a:off x="810417" y="1609699"/>
            <a:ext cx="3825240" cy="2129147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  <a:p>
            <a:pPr algn="ctr"/>
            <a:r>
              <a:rPr lang="pl-PL" dirty="0">
                <a:solidFill>
                  <a:schemeClr val="bg1"/>
                </a:solidFill>
                <a:latin typeface="Calibri" panose="020F0502020204030204" pitchFamily="34" charset="0"/>
              </a:rPr>
              <a:t>Urząd Marszałkowski WZ </a:t>
            </a:r>
          </a:p>
          <a:p>
            <a:pPr algn="ctr"/>
            <a:r>
              <a:rPr lang="pl-PL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</a:rPr>
              <a:t>Kontrola systemowa </a:t>
            </a:r>
          </a:p>
          <a:p>
            <a:pPr algn="ctr"/>
            <a:r>
              <a:rPr lang="pl-PL" sz="14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</a:rPr>
              <a:t>07-28.04.2017</a:t>
            </a:r>
          </a:p>
          <a:p>
            <a:pPr marL="285750" indent="-285750" algn="ctr">
              <a:buFontTx/>
              <a:buChar char="-"/>
            </a:pPr>
            <a:r>
              <a:rPr lang="pl-PL" sz="1400" dirty="0">
                <a:solidFill>
                  <a:schemeClr val="tx1"/>
                </a:solidFill>
                <a:latin typeface="Calibri" panose="020F0502020204030204" pitchFamily="34" charset="0"/>
              </a:rPr>
              <a:t>Nie zachodzi podejrzenie </a:t>
            </a:r>
          </a:p>
          <a:p>
            <a:pPr algn="ctr"/>
            <a:r>
              <a:rPr lang="pl-PL" sz="1400" dirty="0">
                <a:solidFill>
                  <a:schemeClr val="tx1"/>
                </a:solidFill>
                <a:latin typeface="Calibri" panose="020F0502020204030204" pitchFamily="34" charset="0"/>
              </a:rPr>
              <a:t>popełnienia nieprawidłowości</a:t>
            </a:r>
          </a:p>
          <a:p>
            <a:pPr algn="ctr"/>
            <a:endParaRPr lang="pl-PL" sz="1400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algn="ctr"/>
            <a:endParaRPr lang="pl-PL" dirty="0"/>
          </a:p>
        </p:txBody>
      </p:sp>
      <p:sp>
        <p:nvSpPr>
          <p:cNvPr id="10" name="Zwój: poziomy 9">
            <a:extLst>
              <a:ext uri="{FF2B5EF4-FFF2-40B4-BE49-F238E27FC236}">
                <a16:creationId xmlns:a16="http://schemas.microsoft.com/office/drawing/2014/main" id="{0F4D04D2-1D66-43A1-8ACE-3843F209E385}"/>
              </a:ext>
            </a:extLst>
          </p:cNvPr>
          <p:cNvSpPr/>
          <p:nvPr/>
        </p:nvSpPr>
        <p:spPr>
          <a:xfrm>
            <a:off x="4734560" y="3925153"/>
            <a:ext cx="5151119" cy="268382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400" dirty="0">
              <a:latin typeface="Calibri" panose="020F0502020204030204" pitchFamily="34" charset="0"/>
            </a:endParaRPr>
          </a:p>
          <a:p>
            <a:pPr algn="ctr"/>
            <a:endParaRPr lang="pl-PL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/>
            <a:r>
              <a:rPr lang="pl-PL" dirty="0">
                <a:solidFill>
                  <a:schemeClr val="bg1"/>
                </a:solidFill>
                <a:latin typeface="Calibri" panose="020F0502020204030204" pitchFamily="34" charset="0"/>
              </a:rPr>
              <a:t>Urząd Marszałkowski </a:t>
            </a:r>
          </a:p>
          <a:p>
            <a:pPr algn="ctr"/>
            <a:r>
              <a:rPr lang="pl-PL" sz="16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</a:rPr>
              <a:t>Kontrola na zakończenie projektu: </a:t>
            </a:r>
          </a:p>
          <a:p>
            <a:pPr algn="ctr"/>
            <a:r>
              <a:rPr lang="pl-PL" sz="1200" i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„Zapewnienie sprawnego i prawidłowego przebiegu procesu wdrażania </a:t>
            </a:r>
            <a:br>
              <a:rPr lang="pl-PL" sz="1200" i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1200" i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realizacji instrumentu ZIT na terenie WZ na obszarze KKBOF w 2016 r.”</a:t>
            </a:r>
            <a:endParaRPr lang="pl-PL" sz="1200" i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algn="ctr"/>
            <a:r>
              <a:rPr lang="pl-PL" sz="14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</a:rPr>
              <a:t>07-28.04.2017 </a:t>
            </a:r>
          </a:p>
          <a:p>
            <a:pPr algn="ctr"/>
            <a:r>
              <a:rPr lang="pl-PL" sz="1400" dirty="0">
                <a:solidFill>
                  <a:schemeClr val="tx1"/>
                </a:solidFill>
                <a:latin typeface="Calibri" panose="020F0502020204030204" pitchFamily="34" charset="0"/>
              </a:rPr>
              <a:t>- Nie stwierdzono nieprawidłowości</a:t>
            </a:r>
            <a:endParaRPr lang="pl-PL" sz="14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algn="ctr"/>
            <a:endParaRPr lang="pl-PL" dirty="0"/>
          </a:p>
        </p:txBody>
      </p:sp>
      <p:sp>
        <p:nvSpPr>
          <p:cNvPr id="11" name="Zwój: poziomy 10">
            <a:extLst>
              <a:ext uri="{FF2B5EF4-FFF2-40B4-BE49-F238E27FC236}">
                <a16:creationId xmlns:a16="http://schemas.microsoft.com/office/drawing/2014/main" id="{EA75B21F-20AD-48AC-A0B3-D63174DD9C52}"/>
              </a:ext>
            </a:extLst>
          </p:cNvPr>
          <p:cNvSpPr/>
          <p:nvPr/>
        </p:nvSpPr>
        <p:spPr>
          <a:xfrm>
            <a:off x="360559" y="4219821"/>
            <a:ext cx="3992880" cy="230289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>
              <a:latin typeface="Calibri" panose="020F0502020204030204" pitchFamily="34" charset="0"/>
            </a:endParaRPr>
          </a:p>
          <a:p>
            <a:pPr algn="ctr"/>
            <a:r>
              <a:rPr lang="pl-PL" dirty="0">
                <a:solidFill>
                  <a:schemeClr val="bg1"/>
                </a:solidFill>
                <a:latin typeface="Calibri" panose="020F0502020204030204" pitchFamily="34" charset="0"/>
              </a:rPr>
              <a:t>Urząd Miejski w Koszalinie </a:t>
            </a:r>
          </a:p>
          <a:p>
            <a:pPr algn="ctr"/>
            <a:r>
              <a:rPr lang="pl-PL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</a:rPr>
              <a:t>Audyt wewnętrzny </a:t>
            </a:r>
          </a:p>
          <a:p>
            <a:pPr algn="ctr"/>
            <a:r>
              <a:rPr lang="pl-PL" sz="14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</a:rPr>
              <a:t>26.04.2017</a:t>
            </a:r>
          </a:p>
          <a:p>
            <a:pPr lvl="0" algn="ctr"/>
            <a:r>
              <a:rPr lang="pl-PL" sz="1400" dirty="0">
                <a:solidFill>
                  <a:schemeClr val="tx1"/>
                </a:solidFill>
                <a:latin typeface="Calibri" panose="020F0502020204030204" pitchFamily="34" charset="0"/>
              </a:rPr>
              <a:t>- Brak zaleceń</a:t>
            </a:r>
            <a:endParaRPr lang="pl-PL" sz="12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ctr"/>
            <a:endParaRPr lang="pl-PL" sz="14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algn="ctr"/>
            <a:endParaRPr lang="pl-PL" dirty="0"/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D415ADB3-B6AB-4276-A3C7-475E914FE0F9}"/>
              </a:ext>
            </a:extLst>
          </p:cNvPr>
          <p:cNvSpPr/>
          <p:nvPr/>
        </p:nvSpPr>
        <p:spPr>
          <a:xfrm>
            <a:off x="3424172" y="111877"/>
            <a:ext cx="4530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pl-PL" sz="2800" u="sng" dirty="0">
                <a:solidFill>
                  <a:srgbClr val="0070C0"/>
                </a:solidFill>
                <a:latin typeface="Calibri" panose="020F0502020204030204" pitchFamily="34" charset="0"/>
              </a:rPr>
              <a:t>Realizacja Strategii ZIT KKBOF </a:t>
            </a:r>
          </a:p>
        </p:txBody>
      </p:sp>
    </p:spTree>
    <p:extLst>
      <p:ext uri="{BB962C8B-B14F-4D97-AF65-F5344CB8AC3E}">
        <p14:creationId xmlns:p14="http://schemas.microsoft.com/office/powerpoint/2010/main" val="26646618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9C426715-8B0B-4BCB-B3A5-C2B3CDD214AE}"/>
              </a:ext>
            </a:extLst>
          </p:cNvPr>
          <p:cNvSpPr txBox="1"/>
          <p:nvPr/>
        </p:nvSpPr>
        <p:spPr>
          <a:xfrm>
            <a:off x="1898469" y="1010194"/>
            <a:ext cx="6531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</a:rPr>
              <a:t>Działania podejmowane w zakresie realizacji Strategii ZIT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FD58420B-D726-4193-9FA5-4ACCE530D1BE}"/>
              </a:ext>
            </a:extLst>
          </p:cNvPr>
          <p:cNvSpPr txBox="1"/>
          <p:nvPr/>
        </p:nvSpPr>
        <p:spPr>
          <a:xfrm>
            <a:off x="1088572" y="1410304"/>
            <a:ext cx="8638902" cy="5493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50000"/>
              </a:lnSpc>
              <a:buFont typeface="Wingdings" panose="05000000000000000000" pitchFamily="2" charset="2"/>
              <a:buChar char="Ø"/>
            </a:pPr>
            <a:endParaRPr lang="pl-PL" dirty="0">
              <a:latin typeface="Calibri" panose="020F0502020204030204" pitchFamily="34" charset="0"/>
            </a:endParaRPr>
          </a:p>
          <a:p>
            <a:pPr marL="285750" indent="-285750">
              <a:lnSpc>
                <a:spcPct val="250000"/>
              </a:lnSpc>
              <a:buFont typeface="Wingdings" panose="05000000000000000000" pitchFamily="2" charset="2"/>
              <a:buChar char="Ø"/>
            </a:pPr>
            <a:r>
              <a:rPr lang="pl-PL" dirty="0">
                <a:latin typeface="Calibri" panose="020F0502020204030204" pitchFamily="34" charset="0"/>
              </a:rPr>
              <a:t>Aktualizacja Strategii ZIT</a:t>
            </a:r>
          </a:p>
          <a:p>
            <a:pPr marL="285750" indent="-285750">
              <a:lnSpc>
                <a:spcPct val="250000"/>
              </a:lnSpc>
              <a:buFont typeface="Wingdings" panose="05000000000000000000" pitchFamily="2" charset="2"/>
              <a:buChar char="Ø"/>
            </a:pPr>
            <a:r>
              <a:rPr lang="pl-PL" dirty="0">
                <a:latin typeface="Calibri" panose="020F0502020204030204" pitchFamily="34" charset="0"/>
              </a:rPr>
              <a:t>Możliwość zwiększenia poziomu dofinansowania projektów pozakonkursowych  do 85%</a:t>
            </a:r>
          </a:p>
          <a:p>
            <a:pPr marL="285750" indent="-285750">
              <a:lnSpc>
                <a:spcPct val="250000"/>
              </a:lnSpc>
              <a:buFont typeface="Wingdings" panose="05000000000000000000" pitchFamily="2" charset="2"/>
              <a:buChar char="Ø"/>
            </a:pPr>
            <a:r>
              <a:rPr lang="pl-PL" dirty="0">
                <a:latin typeface="Calibri" panose="020F0502020204030204" pitchFamily="34" charset="0"/>
              </a:rPr>
              <a:t>Przesunięcie alokacji z Działania 1.12 </a:t>
            </a:r>
            <a:r>
              <a:rPr lang="pl-PL">
                <a:latin typeface="Calibri" panose="020F0502020204030204" pitchFamily="34" charset="0"/>
              </a:rPr>
              <a:t>na 2.3</a:t>
            </a:r>
            <a:endParaRPr lang="pl-PL" dirty="0">
              <a:latin typeface="Calibri" panose="020F0502020204030204" pitchFamily="34" charset="0"/>
            </a:endParaRPr>
          </a:p>
          <a:p>
            <a:pPr marL="285750" indent="-285750">
              <a:lnSpc>
                <a:spcPct val="250000"/>
              </a:lnSpc>
              <a:buFont typeface="Wingdings" panose="05000000000000000000" pitchFamily="2" charset="2"/>
              <a:buChar char="Ø"/>
            </a:pPr>
            <a:r>
              <a:rPr lang="pl-PL" dirty="0">
                <a:latin typeface="Calibri" panose="020F0502020204030204" pitchFamily="34" charset="0"/>
              </a:rPr>
              <a:t>Ponowienie naboru na Działania 8.4 lub/i 8.8</a:t>
            </a:r>
          </a:p>
          <a:p>
            <a:pPr marL="285750" indent="-285750">
              <a:lnSpc>
                <a:spcPct val="250000"/>
              </a:lnSpc>
              <a:buFont typeface="Wingdings" panose="05000000000000000000" pitchFamily="2" charset="2"/>
              <a:buChar char="Ø"/>
            </a:pPr>
            <a:r>
              <a:rPr lang="pl-PL" dirty="0">
                <a:latin typeface="Calibri" panose="020F0502020204030204" pitchFamily="34" charset="0"/>
              </a:rPr>
              <a:t>Ponowienie naboru na Działanie 1.8</a:t>
            </a:r>
          </a:p>
          <a:p>
            <a:pPr>
              <a:lnSpc>
                <a:spcPct val="250000"/>
              </a:lnSpc>
            </a:pPr>
            <a:endParaRPr lang="pl-PL" dirty="0"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pl-PL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pl-PL" dirty="0"/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8D848ED4-C275-49C3-810E-3C8C271DEF3C}"/>
              </a:ext>
            </a:extLst>
          </p:cNvPr>
          <p:cNvSpPr/>
          <p:nvPr/>
        </p:nvSpPr>
        <p:spPr>
          <a:xfrm>
            <a:off x="2820922" y="205115"/>
            <a:ext cx="4530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pl-PL" sz="2800" u="sng" dirty="0">
                <a:solidFill>
                  <a:srgbClr val="0070C0"/>
                </a:solidFill>
                <a:latin typeface="Calibri" panose="020F0502020204030204" pitchFamily="34" charset="0"/>
              </a:rPr>
              <a:t>Realizacja Strategii ZIT KKBOF </a:t>
            </a:r>
          </a:p>
        </p:txBody>
      </p:sp>
    </p:spTree>
    <p:extLst>
      <p:ext uri="{BB962C8B-B14F-4D97-AF65-F5344CB8AC3E}">
        <p14:creationId xmlns:p14="http://schemas.microsoft.com/office/powerpoint/2010/main" val="23785744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52AA8EB0-5B00-4FD5-8E15-8AF9C04F4B5F}"/>
              </a:ext>
            </a:extLst>
          </p:cNvPr>
          <p:cNvSpPr/>
          <p:nvPr/>
        </p:nvSpPr>
        <p:spPr>
          <a:xfrm>
            <a:off x="3106672" y="189607"/>
            <a:ext cx="4530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pl-PL" sz="2800" u="sng" dirty="0">
                <a:solidFill>
                  <a:srgbClr val="0070C0"/>
                </a:solidFill>
                <a:latin typeface="Calibri" panose="020F0502020204030204" pitchFamily="34" charset="0"/>
              </a:rPr>
              <a:t>Realizacja Strategii ZIT KKBOF 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2DCE0F3D-83E3-452F-8ADC-2575BE80E15C}"/>
              </a:ext>
            </a:extLst>
          </p:cNvPr>
          <p:cNvSpPr txBox="1"/>
          <p:nvPr/>
        </p:nvSpPr>
        <p:spPr>
          <a:xfrm>
            <a:off x="209007" y="928360"/>
            <a:ext cx="9744620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r>
              <a:rPr lang="pl-PL" u="sng" dirty="0"/>
              <a:t>Odpowiedź pana Marszałka Województwa Zachodniopomorskiego </a:t>
            </a:r>
            <a:r>
              <a:rPr lang="pl-PL" sz="1600" u="sng" dirty="0"/>
              <a:t>(data wpływu 03.11.2017 r.)</a:t>
            </a:r>
            <a:r>
              <a:rPr lang="pl-PL" sz="1600" dirty="0"/>
              <a:t>:</a:t>
            </a:r>
          </a:p>
          <a:p>
            <a:endParaRPr lang="pl-PL" sz="1600" dirty="0"/>
          </a:p>
          <a:p>
            <a:pPr>
              <a:lnSpc>
                <a:spcPct val="150000"/>
              </a:lnSpc>
            </a:pPr>
            <a:endParaRPr lang="pl-PL" sz="1600" i="1" dirty="0">
              <a:latin typeface="Segoe Script" panose="020B0504020000000003" pitchFamily="34" charset="0"/>
            </a:endParaRPr>
          </a:p>
          <a:p>
            <a:pPr>
              <a:lnSpc>
                <a:spcPct val="150000"/>
              </a:lnSpc>
            </a:pPr>
            <a:r>
              <a:rPr lang="pl-PL" i="1" dirty="0">
                <a:latin typeface="Calibri" panose="020F0502020204030204" pitchFamily="34" charset="0"/>
              </a:rPr>
              <a:t>„Informuję jednocześnie, mając na uwadze przekazane w Państwa piśmie informacje dotyczące chęci podniesienia poziomu dofinansowania projektów w ramach realokowanych środków</a:t>
            </a:r>
            <a:r>
              <a:rPr lang="pl-PL" dirty="0">
                <a:latin typeface="Calibri" panose="020F0502020204030204" pitchFamily="34" charset="0"/>
              </a:rPr>
              <a:t>, </a:t>
            </a:r>
            <a:r>
              <a:rPr lang="pl-PL" i="1" dirty="0">
                <a:latin typeface="Calibri" panose="020F0502020204030204" pitchFamily="34" charset="0"/>
              </a:rPr>
              <a:t>że zgodnie ze stanowiskiem Komisji Europejskiej </a:t>
            </a:r>
            <a:r>
              <a:rPr lang="pl-PL" b="1" i="1" dirty="0">
                <a:solidFill>
                  <a:srgbClr val="FF0000"/>
                </a:solidFill>
                <a:latin typeface="Calibri" panose="020F0502020204030204" pitchFamily="34" charset="0"/>
              </a:rPr>
              <a:t>nie ma możliwości, aby środki przesunięte z PI 3a były przeznaczone na zwiększenie poziomu dofinansowania już zakontraktowanych projektów.</a:t>
            </a:r>
            <a:r>
              <a:rPr lang="pl-PL" i="1" dirty="0">
                <a:latin typeface="Calibri" panose="020F0502020204030204" pitchFamily="34" charset="0"/>
              </a:rPr>
              <a:t> Komisja Europejska wstępnie wyraziła zgodę na przedmiotowe przesunięcia tylko i wyłącznie pod warunkiem zwiększenia wartości wskaźników planowanych do osiągnięcia na koniec 2023 r. w </a:t>
            </a:r>
            <a:r>
              <a:rPr lang="pl-PL" i="1">
                <a:latin typeface="Calibri" panose="020F0502020204030204" pitchFamily="34" charset="0"/>
              </a:rPr>
              <a:t>ramach PI 4e</a:t>
            </a:r>
            <a:r>
              <a:rPr lang="pl-PL" i="1" dirty="0">
                <a:latin typeface="Calibri" panose="020F0502020204030204" pitchFamily="34" charset="0"/>
              </a:rPr>
              <a:t>. </a:t>
            </a:r>
            <a:br>
              <a:rPr lang="pl-PL" i="1" dirty="0">
                <a:latin typeface="Calibri" panose="020F0502020204030204" pitchFamily="34" charset="0"/>
              </a:rPr>
            </a:br>
            <a:r>
              <a:rPr lang="pl-PL" i="1" dirty="0">
                <a:latin typeface="Calibri" panose="020F0502020204030204" pitchFamily="34" charset="0"/>
              </a:rPr>
              <a:t>W związku z powyższym </a:t>
            </a:r>
            <a:r>
              <a:rPr lang="pl-PL" b="1" i="1" dirty="0">
                <a:solidFill>
                  <a:srgbClr val="FF0000"/>
                </a:solidFill>
                <a:latin typeface="Calibri" panose="020F0502020204030204" pitchFamily="34" charset="0"/>
              </a:rPr>
              <a:t>cała wartość środków realokowanych w ramach poszczególnych </a:t>
            </a:r>
          </a:p>
          <a:p>
            <a:pPr>
              <a:lnSpc>
                <a:spcPct val="150000"/>
              </a:lnSpc>
            </a:pPr>
            <a:r>
              <a:rPr lang="pl-PL" b="1" i="1" dirty="0">
                <a:solidFill>
                  <a:srgbClr val="FF0000"/>
                </a:solidFill>
                <a:latin typeface="Calibri" panose="020F0502020204030204" pitchFamily="34" charset="0"/>
              </a:rPr>
              <a:t>priorytetów musi zostać przeznaczona na nowe projekty</a:t>
            </a:r>
            <a:r>
              <a:rPr lang="pl-PL" i="1" dirty="0">
                <a:latin typeface="Calibri" panose="020F0502020204030204" pitchFamily="34" charset="0"/>
              </a:rPr>
              <a:t>.”  </a:t>
            </a:r>
          </a:p>
        </p:txBody>
      </p:sp>
    </p:spTree>
    <p:extLst>
      <p:ext uri="{BB962C8B-B14F-4D97-AF65-F5344CB8AC3E}">
        <p14:creationId xmlns:p14="http://schemas.microsoft.com/office/powerpoint/2010/main" val="22184745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BF28750B-3E23-4B48-A2A7-BBA40E96BE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396" y="5644434"/>
            <a:ext cx="5310076" cy="585267"/>
          </a:xfrm>
          <a:prstGeom prst="rect">
            <a:avLst/>
          </a:prstGeom>
        </p:spPr>
      </p:pic>
      <p:sp>
        <p:nvSpPr>
          <p:cNvPr id="4" name="Prostokąt 3">
            <a:extLst>
              <a:ext uri="{FF2B5EF4-FFF2-40B4-BE49-F238E27FC236}">
                <a16:creationId xmlns:a16="http://schemas.microsoft.com/office/drawing/2014/main" id="{ECE11423-8D34-452E-92D7-0E8C4E16F132}"/>
              </a:ext>
            </a:extLst>
          </p:cNvPr>
          <p:cNvSpPr/>
          <p:nvPr/>
        </p:nvSpPr>
        <p:spPr>
          <a:xfrm>
            <a:off x="644434" y="6304002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pl-PL" sz="1000" dirty="0">
                <a:solidFill>
                  <a:prstClr val="black"/>
                </a:solidFill>
                <a:latin typeface="Calibri" panose="020F0502020204030204" pitchFamily="34" charset="0"/>
              </a:rPr>
              <a:t>Projekt jest współfinansowany ze środków Europejskiego Funduszu Społecznego w ramach Regionalnego Programu Operacyjnego Województwa Zachodniopomorskiego 2014-2020</a:t>
            </a:r>
          </a:p>
          <a:p>
            <a:pPr lvl="0" algn="ctr"/>
            <a:r>
              <a:rPr lang="pl-PL" sz="1000" b="1" dirty="0">
                <a:solidFill>
                  <a:prstClr val="black"/>
                </a:solidFill>
                <a:latin typeface="Calibri" panose="020F0502020204030204" pitchFamily="34" charset="0"/>
              </a:rPr>
              <a:t>Umowa Nr RPZP.10.01.00-32-0006/17-00</a:t>
            </a: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95ACFF1-58A1-4F4A-AADE-49C730DE698F}"/>
              </a:ext>
            </a:extLst>
          </p:cNvPr>
          <p:cNvSpPr/>
          <p:nvPr/>
        </p:nvSpPr>
        <p:spPr>
          <a:xfrm>
            <a:off x="705394" y="952676"/>
            <a:ext cx="9030789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  <a:buClr>
                <a:srgbClr val="5FCBEF"/>
              </a:buClr>
              <a:buSzPct val="80000"/>
              <a:defRPr/>
            </a:pPr>
            <a:endParaRPr lang="pl-PL" sz="4000" b="1" dirty="0">
              <a:solidFill>
                <a:prstClr val="black">
                  <a:lumMod val="75000"/>
                  <a:lumOff val="2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  <a:p>
            <a:pPr lvl="0" algn="ctr">
              <a:spcBef>
                <a:spcPts val="600"/>
              </a:spcBef>
              <a:buClr>
                <a:srgbClr val="5FCBEF"/>
              </a:buClr>
              <a:buSzPct val="80000"/>
              <a:defRPr/>
            </a:pPr>
            <a:r>
              <a:rPr lang="pl-PL" sz="4400" b="1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Dziękuję za uwagę </a:t>
            </a:r>
          </a:p>
          <a:p>
            <a:pPr lvl="0">
              <a:spcBef>
                <a:spcPts val="600"/>
              </a:spcBef>
              <a:buClr>
                <a:srgbClr val="5FCBEF"/>
              </a:buClr>
              <a:buSzPct val="80000"/>
              <a:defRPr/>
            </a:pPr>
            <a:endParaRPr lang="pl-PL" sz="4200" b="1" dirty="0">
              <a:solidFill>
                <a:prstClr val="black">
                  <a:lumMod val="75000"/>
                  <a:lumOff val="2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  <a:p>
            <a:pPr lvl="0" algn="ctr">
              <a:spcBef>
                <a:spcPts val="600"/>
              </a:spcBef>
              <a:buClr>
                <a:srgbClr val="5FCBEF"/>
              </a:buClr>
              <a:buSzPct val="80000"/>
              <a:defRPr/>
            </a:pPr>
            <a:r>
              <a:rPr lang="pl-PL" sz="3600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 pitchFamily="34" charset="0"/>
              </a:rPr>
              <a:t>Urszula Miller-Grzybowska</a:t>
            </a:r>
          </a:p>
          <a:p>
            <a:pPr lvl="0" algn="ctr">
              <a:spcBef>
                <a:spcPts val="600"/>
              </a:spcBef>
              <a:buClr>
                <a:srgbClr val="5FCBEF"/>
              </a:buClr>
              <a:buSzPct val="80000"/>
              <a:defRPr/>
            </a:pPr>
            <a:endParaRPr lang="pl-PL" sz="1200" b="1" dirty="0">
              <a:solidFill>
                <a:prstClr val="black">
                  <a:lumMod val="75000"/>
                  <a:lumOff val="25000"/>
                </a:prstClr>
              </a:solidFill>
              <a:latin typeface="Calibri" panose="020F0502020204030204" pitchFamily="34" charset="0"/>
            </a:endParaRPr>
          </a:p>
          <a:p>
            <a:pPr lvl="0" algn="ctr">
              <a:spcBef>
                <a:spcPts val="600"/>
              </a:spcBef>
              <a:buClr>
                <a:srgbClr val="5FCBEF"/>
              </a:buClr>
              <a:buSzPct val="80000"/>
              <a:defRPr/>
            </a:pPr>
            <a:r>
              <a:rPr lang="pl-PL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 pitchFamily="34" charset="0"/>
              </a:rPr>
              <a:t> Dyrektor Wydziału Rozwoju i Współpracy Terytorialnej</a:t>
            </a:r>
          </a:p>
          <a:p>
            <a:pPr lvl="0" algn="ctr">
              <a:spcBef>
                <a:spcPts val="600"/>
              </a:spcBef>
              <a:buClr>
                <a:srgbClr val="5FCBEF"/>
              </a:buClr>
              <a:buSzPct val="80000"/>
              <a:defRPr/>
            </a:pPr>
            <a:r>
              <a:rPr lang="pl-PL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 pitchFamily="34" charset="0"/>
              </a:rPr>
              <a:t>Urząd Miejski w Koszalinie </a:t>
            </a:r>
          </a:p>
          <a:p>
            <a:pPr lvl="0">
              <a:spcBef>
                <a:spcPts val="600"/>
              </a:spcBef>
              <a:buClr>
                <a:srgbClr val="5FCBEF"/>
              </a:buClr>
              <a:buSzPct val="80000"/>
              <a:defRPr/>
            </a:pPr>
            <a:r>
              <a:rPr lang="pl-PL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 pitchFamily="34" charset="0"/>
              </a:rPr>
              <a:t>               </a:t>
            </a:r>
            <a:endParaRPr lang="pl-PL" sz="900" b="1" dirty="0">
              <a:solidFill>
                <a:prstClr val="black">
                  <a:lumMod val="75000"/>
                  <a:lumOff val="25000"/>
                </a:prst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997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B313D79F-951C-4F40-A03F-9624DACB7B99}"/>
              </a:ext>
            </a:extLst>
          </p:cNvPr>
          <p:cNvSpPr txBox="1"/>
          <p:nvPr/>
        </p:nvSpPr>
        <p:spPr>
          <a:xfrm>
            <a:off x="3010989" y="126240"/>
            <a:ext cx="45458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u="sng" dirty="0">
                <a:solidFill>
                  <a:srgbClr val="0070C0"/>
                </a:solidFill>
                <a:latin typeface="Calibri" panose="020F0502020204030204" pitchFamily="34" charset="0"/>
              </a:rPr>
              <a:t>Realizacja Strategii ZIT KKBOF 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CC49AA5C-7B6A-4E24-BCBA-08F850C55550}"/>
              </a:ext>
            </a:extLst>
          </p:cNvPr>
          <p:cNvSpPr txBox="1"/>
          <p:nvPr/>
        </p:nvSpPr>
        <p:spPr>
          <a:xfrm>
            <a:off x="3438435" y="749976"/>
            <a:ext cx="3239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solidFill>
                  <a:schemeClr val="accent1">
                    <a:lumMod val="50000"/>
                  </a:schemeClr>
                </a:solidFill>
              </a:rPr>
              <a:t>Wykorzystanie alokacji IP ZIT </a:t>
            </a:r>
          </a:p>
        </p:txBody>
      </p:sp>
      <p:graphicFrame>
        <p:nvGraphicFramePr>
          <p:cNvPr id="5" name="Wykres 4">
            <a:extLst>
              <a:ext uri="{FF2B5EF4-FFF2-40B4-BE49-F238E27FC236}">
                <a16:creationId xmlns:a16="http://schemas.microsoft.com/office/drawing/2014/main" id="{829C2ADA-FBDC-43AF-A33C-802B5BC97C9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1907156"/>
              </p:ext>
            </p:extLst>
          </p:nvPr>
        </p:nvGraphicFramePr>
        <p:xfrm>
          <a:off x="248648" y="1119308"/>
          <a:ext cx="9596392" cy="5511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3059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2157389C-F036-4AC9-A0B8-829B10837E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0040326"/>
              </p:ext>
            </p:extLst>
          </p:nvPr>
        </p:nvGraphicFramePr>
        <p:xfrm>
          <a:off x="1702762" y="1304123"/>
          <a:ext cx="7248198" cy="18927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4595">
                  <a:extLst>
                    <a:ext uri="{9D8B030D-6E8A-4147-A177-3AD203B41FA5}">
                      <a16:colId xmlns:a16="http://schemas.microsoft.com/office/drawing/2014/main" val="1424043595"/>
                    </a:ext>
                  </a:extLst>
                </a:gridCol>
                <a:gridCol w="1325993">
                  <a:extLst>
                    <a:ext uri="{9D8B030D-6E8A-4147-A177-3AD203B41FA5}">
                      <a16:colId xmlns:a16="http://schemas.microsoft.com/office/drawing/2014/main" val="2750736980"/>
                    </a:ext>
                  </a:extLst>
                </a:gridCol>
                <a:gridCol w="1473127">
                  <a:extLst>
                    <a:ext uri="{9D8B030D-6E8A-4147-A177-3AD203B41FA5}">
                      <a16:colId xmlns:a16="http://schemas.microsoft.com/office/drawing/2014/main" val="585560323"/>
                    </a:ext>
                  </a:extLst>
                </a:gridCol>
                <a:gridCol w="1224828">
                  <a:extLst>
                    <a:ext uri="{9D8B030D-6E8A-4147-A177-3AD203B41FA5}">
                      <a16:colId xmlns:a16="http://schemas.microsoft.com/office/drawing/2014/main" val="2667104721"/>
                    </a:ext>
                  </a:extLst>
                </a:gridCol>
                <a:gridCol w="1257929">
                  <a:extLst>
                    <a:ext uri="{9D8B030D-6E8A-4147-A177-3AD203B41FA5}">
                      <a16:colId xmlns:a16="http://schemas.microsoft.com/office/drawing/2014/main" val="341457698"/>
                    </a:ext>
                  </a:extLst>
                </a:gridCol>
                <a:gridCol w="1191726">
                  <a:extLst>
                    <a:ext uri="{9D8B030D-6E8A-4147-A177-3AD203B41FA5}">
                      <a16:colId xmlns:a16="http://schemas.microsoft.com/office/drawing/2014/main" val="2278171332"/>
                    </a:ext>
                  </a:extLst>
                </a:gridCol>
              </a:tblGrid>
              <a:tr h="963295">
                <a:tc>
                  <a:txBody>
                    <a:bodyPr/>
                    <a:lstStyle/>
                    <a:p>
                      <a:pPr marL="0" indent="0" algn="l" defTabSz="714375">
                        <a:tabLst/>
                      </a:pPr>
                      <a:r>
                        <a:rPr lang="pl-PL" sz="1000" dirty="0">
                          <a:latin typeface="Calibri" panose="020F0502020204030204" pitchFamily="34" charset="0"/>
                        </a:rPr>
                        <a:t>Działanie</a:t>
                      </a: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714375">
                        <a:tabLst/>
                      </a:pPr>
                      <a:r>
                        <a:rPr lang="pl-PL" sz="1000">
                          <a:latin typeface="Calibri" panose="020F0502020204030204" pitchFamily="34" charset="0"/>
                        </a:rPr>
                        <a:t>Ilość wniosków planowanych do złożenia – zidentyfikowanych w Strategii ZIT </a:t>
                      </a:r>
                      <a:endParaRPr lang="pl-PL" sz="1000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000" dirty="0">
                          <a:latin typeface="Calibri" panose="020F0502020204030204" pitchFamily="34" charset="0"/>
                        </a:rPr>
                        <a:t>Ilość złożonych wniosków </a:t>
                      </a: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Liczba podpisanych umów 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00" dirty="0">
                          <a:latin typeface="Calibri" panose="020F0502020204030204" pitchFamily="34" charset="0"/>
                        </a:rPr>
                        <a:t>Wartość przyznanego dofinansowania w ramach umów*</a:t>
                      </a:r>
                    </a:p>
                    <a:p>
                      <a:endParaRPr lang="pl-PL" sz="1000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000" dirty="0">
                          <a:latin typeface="Calibri" panose="020F0502020204030204" pitchFamily="34" charset="0"/>
                        </a:rPr>
                        <a:t>% zakontraktowania </a:t>
                      </a: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3137808"/>
                  </a:ext>
                </a:extLst>
              </a:tr>
              <a:tr h="309815">
                <a:tc>
                  <a:txBody>
                    <a:bodyPr/>
                    <a:lstStyle/>
                    <a:p>
                      <a:r>
                        <a:rPr lang="pl-PL" sz="1400" dirty="0">
                          <a:latin typeface="Calibri" panose="020F0502020204030204" pitchFamily="34" charset="0"/>
                        </a:rPr>
                        <a:t>1.12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400">
                          <a:latin typeface="Calibri" panose="020F0502020204030204" pitchFamily="34" charset="0"/>
                        </a:rPr>
                        <a:t>3</a:t>
                      </a:r>
                      <a:endParaRPr lang="pl-PL" sz="1400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40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40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13 533 789,88 zł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>
                          <a:latin typeface="Calibri" panose="020F0502020204030204" pitchFamily="34" charset="0"/>
                        </a:rPr>
                        <a:t>31 %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3322042"/>
                  </a:ext>
                </a:extLst>
              </a:tr>
              <a:tr h="309815">
                <a:tc>
                  <a:txBody>
                    <a:bodyPr/>
                    <a:lstStyle/>
                    <a:p>
                      <a:r>
                        <a:rPr lang="pl-PL" sz="1400" dirty="0">
                          <a:latin typeface="Calibri" panose="020F0502020204030204" pitchFamily="34" charset="0"/>
                        </a:rPr>
                        <a:t>2.3</a:t>
                      </a:r>
                    </a:p>
                  </a:txBody>
                  <a:tcPr>
                    <a:solidFill>
                      <a:srgbClr val="97CC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17</a:t>
                      </a:r>
                      <a:endParaRPr lang="pl-PL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97CC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>
                    <a:solidFill>
                      <a:srgbClr val="97CC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>
                    <a:solidFill>
                      <a:srgbClr val="97CC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37 009 678,55</a:t>
                      </a:r>
                    </a:p>
                  </a:txBody>
                  <a:tcPr marL="9525" marR="9525" marT="9525" marB="0" anchor="ctr">
                    <a:solidFill>
                      <a:srgbClr val="97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56 %</a:t>
                      </a:r>
                    </a:p>
                  </a:txBody>
                  <a:tcPr>
                    <a:solidFill>
                      <a:srgbClr val="97C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2152100"/>
                  </a:ext>
                </a:extLst>
              </a:tr>
              <a:tr h="309815">
                <a:tc>
                  <a:txBody>
                    <a:bodyPr/>
                    <a:lstStyle/>
                    <a:p>
                      <a:r>
                        <a:rPr lang="pl-PL" sz="1400" dirty="0">
                          <a:latin typeface="Calibri" panose="020F0502020204030204" pitchFamily="34" charset="0"/>
                        </a:rPr>
                        <a:t>5.3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4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40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l-PL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5 080 376,50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>
                          <a:latin typeface="Calibri" panose="020F0502020204030204" pitchFamily="34" charset="0"/>
                        </a:rPr>
                        <a:t>29 %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656458"/>
                  </a:ext>
                </a:extLst>
              </a:tr>
            </a:tbl>
          </a:graphicData>
        </a:graphic>
      </p:graphicFrame>
      <p:sp>
        <p:nvSpPr>
          <p:cNvPr id="4" name="Prostokąt 3">
            <a:extLst>
              <a:ext uri="{FF2B5EF4-FFF2-40B4-BE49-F238E27FC236}">
                <a16:creationId xmlns:a16="http://schemas.microsoft.com/office/drawing/2014/main" id="{5CB9590C-5BD5-4C54-86F5-9B50CE4330E9}"/>
              </a:ext>
            </a:extLst>
          </p:cNvPr>
          <p:cNvSpPr/>
          <p:nvPr/>
        </p:nvSpPr>
        <p:spPr>
          <a:xfrm>
            <a:off x="2841494" y="842458"/>
            <a:ext cx="4590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4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Działania pozakonkursowe</a:t>
            </a:r>
          </a:p>
        </p:txBody>
      </p:sp>
      <p:graphicFrame>
        <p:nvGraphicFramePr>
          <p:cNvPr id="5" name="Wykres 4">
            <a:extLst>
              <a:ext uri="{FF2B5EF4-FFF2-40B4-BE49-F238E27FC236}">
                <a16:creationId xmlns:a16="http://schemas.microsoft.com/office/drawing/2014/main" id="{A32B9B9A-21A1-49A5-BE66-0E2F10B6CA3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8878676"/>
              </p:ext>
            </p:extLst>
          </p:nvPr>
        </p:nvGraphicFramePr>
        <p:xfrm>
          <a:off x="1702762" y="3708400"/>
          <a:ext cx="5729626" cy="3141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Prostokąt 2">
            <a:extLst>
              <a:ext uri="{FF2B5EF4-FFF2-40B4-BE49-F238E27FC236}">
                <a16:creationId xmlns:a16="http://schemas.microsoft.com/office/drawing/2014/main" id="{7FD1BC94-5804-4182-B952-B4321A92A073}"/>
              </a:ext>
            </a:extLst>
          </p:cNvPr>
          <p:cNvSpPr/>
          <p:nvPr/>
        </p:nvSpPr>
        <p:spPr>
          <a:xfrm>
            <a:off x="3001897" y="211314"/>
            <a:ext cx="4530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pl-PL" sz="2800" u="sng" dirty="0">
                <a:solidFill>
                  <a:srgbClr val="0070C0"/>
                </a:solidFill>
                <a:latin typeface="Calibri" panose="020F0502020204030204" pitchFamily="34" charset="0"/>
              </a:rPr>
              <a:t>Realizacja Strategii ZIT KKBOF 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D6E6C087-FAFC-4D4D-AA42-61E5F8C46F50}"/>
              </a:ext>
            </a:extLst>
          </p:cNvPr>
          <p:cNvSpPr txBox="1"/>
          <p:nvPr/>
        </p:nvSpPr>
        <p:spPr>
          <a:xfrm>
            <a:off x="1702762" y="3305889"/>
            <a:ext cx="49464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>
                <a:latin typeface="Calibri" panose="020F0502020204030204" pitchFamily="34" charset="0"/>
              </a:rPr>
              <a:t>*Kurs euro zgodny  z wartością przyjętą w dokumentacji konkursowej dla danego naboru</a:t>
            </a:r>
          </a:p>
        </p:txBody>
      </p:sp>
    </p:spTree>
    <p:extLst>
      <p:ext uri="{BB962C8B-B14F-4D97-AF65-F5344CB8AC3E}">
        <p14:creationId xmlns:p14="http://schemas.microsoft.com/office/powerpoint/2010/main" val="35555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43A18D98-8B97-4EDA-ADB9-B6BA5E1B5E07}"/>
              </a:ext>
            </a:extLst>
          </p:cNvPr>
          <p:cNvSpPr txBox="1"/>
          <p:nvPr/>
        </p:nvSpPr>
        <p:spPr>
          <a:xfrm>
            <a:off x="3408897" y="523966"/>
            <a:ext cx="3618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solidFill>
                  <a:schemeClr val="accent2">
                    <a:lumMod val="50000"/>
                  </a:schemeClr>
                </a:solidFill>
              </a:rPr>
              <a:t>MAPA ZŁOŻONYCH PROJEKTÓW 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CCDFC844-A0D9-43CB-AF4F-4DF3973E3F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792" y="893298"/>
            <a:ext cx="8826961" cy="5964702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F2B1C4B4-EDE7-47B8-A18B-65A2C77D6A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2506" y="2260299"/>
            <a:ext cx="627942" cy="188992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0D24CF1E-124B-46E6-90BA-0ACE151ED1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272" y="2295458"/>
            <a:ext cx="627942" cy="188992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37505F13-1370-41B3-BE48-3A218CCAE8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2635" y="4118276"/>
            <a:ext cx="627942" cy="188992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EAC5B6F4-17BF-4230-B31F-B5B00E5517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8638" y="2492474"/>
            <a:ext cx="514745" cy="303074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5023C190-EEAD-4FB8-BBEE-2B7E849287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3383" y="1540473"/>
            <a:ext cx="518205" cy="304826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EC20FAD3-2D74-49D1-96A9-0FF44FED5B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3852" y="1692886"/>
            <a:ext cx="518205" cy="304826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3B3D7F73-7CB4-4E0A-824E-B39E3D3D1E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6131" y="3189501"/>
            <a:ext cx="518205" cy="304826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07C37D68-1EBB-453B-A9A1-28F18C18C2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4183" y="3647015"/>
            <a:ext cx="518205" cy="304826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7846B48D-011F-4999-92B9-C3BD2E3881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7915" y="2912991"/>
            <a:ext cx="518205" cy="304826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88948EB0-F316-4463-AB4C-53D49B67C9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4062" y="3813450"/>
            <a:ext cx="518205" cy="304826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D43C40B1-1470-42AD-96F9-BF9E2EA420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1480" y="3661037"/>
            <a:ext cx="518205" cy="304826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0A7CEFCB-C5FF-4461-8001-38C24E46F5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4280" y="4860289"/>
            <a:ext cx="518205" cy="304826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6B8D8C05-339C-4462-9D44-D5E5CDB1C3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0611" y="3200381"/>
            <a:ext cx="518205" cy="304826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5D759DBC-0680-4501-B634-28F3896655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5870" y="3341914"/>
            <a:ext cx="518205" cy="304826"/>
          </a:xfrm>
          <a:prstGeom prst="rect">
            <a:avLst/>
          </a:prstGeom>
        </p:spPr>
      </p:pic>
      <p:pic>
        <p:nvPicPr>
          <p:cNvPr id="18" name="Obraz 17">
            <a:extLst>
              <a:ext uri="{FF2B5EF4-FFF2-40B4-BE49-F238E27FC236}">
                <a16:creationId xmlns:a16="http://schemas.microsoft.com/office/drawing/2014/main" id="{EB817412-C604-4B2E-B194-1AC36F55659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05463" y="2044484"/>
            <a:ext cx="347502" cy="262151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6A65EDE5-D205-4098-A7A4-207C483ED5B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34062" y="2206027"/>
            <a:ext cx="347502" cy="262151"/>
          </a:xfrm>
          <a:prstGeom prst="rect">
            <a:avLst/>
          </a:prstGeom>
        </p:spPr>
      </p:pic>
      <p:pic>
        <p:nvPicPr>
          <p:cNvPr id="20" name="Obraz 19">
            <a:extLst>
              <a:ext uri="{FF2B5EF4-FFF2-40B4-BE49-F238E27FC236}">
                <a16:creationId xmlns:a16="http://schemas.microsoft.com/office/drawing/2014/main" id="{522AF435-21A5-4DB3-BEAE-EBF9EEB4BE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4235" y="2400084"/>
            <a:ext cx="347502" cy="262151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9331B359-C258-44C5-806E-914873441C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85895" y="2599228"/>
            <a:ext cx="347502" cy="262151"/>
          </a:xfrm>
          <a:prstGeom prst="rect">
            <a:avLst/>
          </a:prstGeom>
        </p:spPr>
      </p:pic>
      <p:pic>
        <p:nvPicPr>
          <p:cNvPr id="22" name="Obraz 21">
            <a:extLst>
              <a:ext uri="{FF2B5EF4-FFF2-40B4-BE49-F238E27FC236}">
                <a16:creationId xmlns:a16="http://schemas.microsoft.com/office/drawing/2014/main" id="{442723BD-DAD8-49D4-96A5-337D965879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26974" y="2378746"/>
            <a:ext cx="517721" cy="304826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C1D8598A-AD5A-4838-AAE9-3A65919785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47255" y="2531159"/>
            <a:ext cx="417717" cy="318399"/>
          </a:xfrm>
          <a:prstGeom prst="rect">
            <a:avLst/>
          </a:prstGeom>
        </p:spPr>
      </p:pic>
      <p:pic>
        <p:nvPicPr>
          <p:cNvPr id="24" name="Obraz 23">
            <a:extLst>
              <a:ext uri="{FF2B5EF4-FFF2-40B4-BE49-F238E27FC236}">
                <a16:creationId xmlns:a16="http://schemas.microsoft.com/office/drawing/2014/main" id="{0628C20A-A542-4A5C-A56D-C944531D0FA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08898" y="3654554"/>
            <a:ext cx="402839" cy="308053"/>
          </a:xfrm>
          <a:prstGeom prst="rect">
            <a:avLst/>
          </a:prstGeom>
        </p:spPr>
      </p:pic>
      <p:sp>
        <p:nvSpPr>
          <p:cNvPr id="25" name="pole tekstowe 24">
            <a:extLst>
              <a:ext uri="{FF2B5EF4-FFF2-40B4-BE49-F238E27FC236}">
                <a16:creationId xmlns:a16="http://schemas.microsoft.com/office/drawing/2014/main" id="{7807D49E-5387-4698-BD67-DC77DA50BA06}"/>
              </a:ext>
            </a:extLst>
          </p:cNvPr>
          <p:cNvSpPr txBox="1"/>
          <p:nvPr/>
        </p:nvSpPr>
        <p:spPr>
          <a:xfrm>
            <a:off x="468930" y="6309750"/>
            <a:ext cx="8826961" cy="596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dirty="0"/>
          </a:p>
        </p:txBody>
      </p:sp>
      <p:pic>
        <p:nvPicPr>
          <p:cNvPr id="26" name="Obraz 25">
            <a:extLst>
              <a:ext uri="{FF2B5EF4-FFF2-40B4-BE49-F238E27FC236}">
                <a16:creationId xmlns:a16="http://schemas.microsoft.com/office/drawing/2014/main" id="{02B8CB90-2752-4C45-9A7D-4FBEDEA8064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1209" y="6361594"/>
            <a:ext cx="518205" cy="396274"/>
          </a:xfrm>
          <a:prstGeom prst="rect">
            <a:avLst/>
          </a:prstGeom>
        </p:spPr>
      </p:pic>
      <p:pic>
        <p:nvPicPr>
          <p:cNvPr id="27" name="Obraz 26">
            <a:extLst>
              <a:ext uri="{FF2B5EF4-FFF2-40B4-BE49-F238E27FC236}">
                <a16:creationId xmlns:a16="http://schemas.microsoft.com/office/drawing/2014/main" id="{BB571DA8-C73B-40BC-A3E7-B852116D98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1230" y="6516534"/>
            <a:ext cx="627942" cy="188992"/>
          </a:xfrm>
          <a:prstGeom prst="rect">
            <a:avLst/>
          </a:prstGeom>
        </p:spPr>
      </p:pic>
      <p:pic>
        <p:nvPicPr>
          <p:cNvPr id="28" name="Obraz 27">
            <a:extLst>
              <a:ext uri="{FF2B5EF4-FFF2-40B4-BE49-F238E27FC236}">
                <a16:creationId xmlns:a16="http://schemas.microsoft.com/office/drawing/2014/main" id="{12BA2344-CABF-4603-89CD-BE4B8BA2A0C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44247" y="6481215"/>
            <a:ext cx="518205" cy="304826"/>
          </a:xfrm>
          <a:prstGeom prst="rect">
            <a:avLst/>
          </a:prstGeom>
        </p:spPr>
      </p:pic>
      <p:pic>
        <p:nvPicPr>
          <p:cNvPr id="29" name="Obraz 28">
            <a:extLst>
              <a:ext uri="{FF2B5EF4-FFF2-40B4-BE49-F238E27FC236}">
                <a16:creationId xmlns:a16="http://schemas.microsoft.com/office/drawing/2014/main" id="{EB91998E-9898-4BD3-A45F-179047D466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1669" y="6495717"/>
            <a:ext cx="347502" cy="262151"/>
          </a:xfrm>
          <a:prstGeom prst="rect">
            <a:avLst/>
          </a:prstGeom>
        </p:spPr>
      </p:pic>
      <p:sp>
        <p:nvSpPr>
          <p:cNvPr id="30" name="pole tekstowe 29">
            <a:extLst>
              <a:ext uri="{FF2B5EF4-FFF2-40B4-BE49-F238E27FC236}">
                <a16:creationId xmlns:a16="http://schemas.microsoft.com/office/drawing/2014/main" id="{28E138A0-12D3-4BDE-8C18-9C220996540E}"/>
              </a:ext>
            </a:extLst>
          </p:cNvPr>
          <p:cNvSpPr txBox="1"/>
          <p:nvPr/>
        </p:nvSpPr>
        <p:spPr>
          <a:xfrm>
            <a:off x="965058" y="6409547"/>
            <a:ext cx="896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900" dirty="0">
                <a:latin typeface="Calibri" panose="020F0502020204030204" pitchFamily="34" charset="0"/>
              </a:rPr>
              <a:t>1.12 Strefa</a:t>
            </a:r>
            <a:r>
              <a:rPr lang="pl-PL" sz="900" dirty="0"/>
              <a:t> </a:t>
            </a:r>
            <a:r>
              <a:rPr lang="pl-PL" sz="900" dirty="0">
                <a:latin typeface="Calibri" panose="020F0502020204030204" pitchFamily="34" charset="0"/>
              </a:rPr>
              <a:t>ekonomiczna</a:t>
            </a:r>
          </a:p>
        </p:txBody>
      </p:sp>
      <p:sp>
        <p:nvSpPr>
          <p:cNvPr id="31" name="pole tekstowe 30">
            <a:extLst>
              <a:ext uri="{FF2B5EF4-FFF2-40B4-BE49-F238E27FC236}">
                <a16:creationId xmlns:a16="http://schemas.microsoft.com/office/drawing/2014/main" id="{66CDFF35-0EFC-46A7-93A2-ED281D21E332}"/>
              </a:ext>
            </a:extLst>
          </p:cNvPr>
          <p:cNvSpPr txBox="1"/>
          <p:nvPr/>
        </p:nvSpPr>
        <p:spPr>
          <a:xfrm>
            <a:off x="2841193" y="6474694"/>
            <a:ext cx="11226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900" dirty="0">
                <a:latin typeface="Calibri" panose="020F0502020204030204" pitchFamily="34" charset="0"/>
              </a:rPr>
              <a:t>2.3 Zakup taboru</a:t>
            </a:r>
          </a:p>
        </p:txBody>
      </p:sp>
      <p:sp>
        <p:nvSpPr>
          <p:cNvPr id="32" name="pole tekstowe 31">
            <a:extLst>
              <a:ext uri="{FF2B5EF4-FFF2-40B4-BE49-F238E27FC236}">
                <a16:creationId xmlns:a16="http://schemas.microsoft.com/office/drawing/2014/main" id="{7D0DD051-CC63-473E-B02D-DA3B8B2EA423}"/>
              </a:ext>
            </a:extLst>
          </p:cNvPr>
          <p:cNvSpPr txBox="1"/>
          <p:nvPr/>
        </p:nvSpPr>
        <p:spPr>
          <a:xfrm>
            <a:off x="5113382" y="6527036"/>
            <a:ext cx="12065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900" dirty="0">
                <a:latin typeface="Calibri" panose="020F0502020204030204" pitchFamily="34" charset="0"/>
              </a:rPr>
              <a:t>2.3 Drogi rowerowe</a:t>
            </a:r>
          </a:p>
        </p:txBody>
      </p:sp>
      <p:sp>
        <p:nvSpPr>
          <p:cNvPr id="33" name="pole tekstowe 32">
            <a:extLst>
              <a:ext uri="{FF2B5EF4-FFF2-40B4-BE49-F238E27FC236}">
                <a16:creationId xmlns:a16="http://schemas.microsoft.com/office/drawing/2014/main" id="{2E9047E6-7FB4-4ACB-9C25-0203CE42FDBB}"/>
              </a:ext>
            </a:extLst>
          </p:cNvPr>
          <p:cNvSpPr txBox="1"/>
          <p:nvPr/>
        </p:nvSpPr>
        <p:spPr>
          <a:xfrm>
            <a:off x="7129550" y="6527036"/>
            <a:ext cx="7952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900" dirty="0">
                <a:latin typeface="Calibri" panose="020F0502020204030204" pitchFamily="34" charset="0"/>
              </a:rPr>
              <a:t>5.3 Drogi</a:t>
            </a:r>
          </a:p>
        </p:txBody>
      </p:sp>
      <p:sp>
        <p:nvSpPr>
          <p:cNvPr id="35" name="Prostokąt 34">
            <a:extLst>
              <a:ext uri="{FF2B5EF4-FFF2-40B4-BE49-F238E27FC236}">
                <a16:creationId xmlns:a16="http://schemas.microsoft.com/office/drawing/2014/main" id="{4E006CF2-09E0-46BC-9CFC-A16DEDA5F059}"/>
              </a:ext>
            </a:extLst>
          </p:cNvPr>
          <p:cNvSpPr/>
          <p:nvPr/>
        </p:nvSpPr>
        <p:spPr>
          <a:xfrm>
            <a:off x="3045073" y="-71851"/>
            <a:ext cx="4530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pl-PL" sz="2800" u="sng" dirty="0">
                <a:solidFill>
                  <a:srgbClr val="0070C0"/>
                </a:solidFill>
                <a:latin typeface="Calibri" panose="020F0502020204030204" pitchFamily="34" charset="0"/>
              </a:rPr>
              <a:t>Realizacja Strategii ZIT KKBOF </a:t>
            </a:r>
          </a:p>
        </p:txBody>
      </p:sp>
    </p:spTree>
    <p:extLst>
      <p:ext uri="{BB962C8B-B14F-4D97-AF65-F5344CB8AC3E}">
        <p14:creationId xmlns:p14="http://schemas.microsoft.com/office/powerpoint/2010/main" val="31868922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B3BA08A-B657-42A8-8A2A-1BC45AA67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5756" y="916792"/>
            <a:ext cx="8187822" cy="534559"/>
          </a:xfrm>
        </p:spPr>
        <p:txBody>
          <a:bodyPr>
            <a:noAutofit/>
          </a:bodyPr>
          <a:lstStyle/>
          <a:p>
            <a:pPr algn="ctr"/>
            <a:r>
              <a:rPr lang="pl-PL" sz="28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Umowy o dofinansowanie - projekty pozakonkursowe 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517BC025-F331-4D9F-87D7-9A09AF929B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7053" y="2352249"/>
            <a:ext cx="3124945" cy="2153502"/>
          </a:xfrm>
          <a:prstGeom prst="rect">
            <a:avLst/>
          </a:prstGeom>
        </p:spPr>
      </p:pic>
      <p:pic>
        <p:nvPicPr>
          <p:cNvPr id="9" name="Symbol zastępczy zawartości 8">
            <a:extLst>
              <a:ext uri="{FF2B5EF4-FFF2-40B4-BE49-F238E27FC236}">
                <a16:creationId xmlns:a16="http://schemas.microsoft.com/office/drawing/2014/main" id="{B6ACF30C-A8C7-41F2-91EB-9E7D13B873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067055" y="-3425"/>
            <a:ext cx="3124945" cy="2153502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B5BD59BE-01D1-4EA6-8501-85D36114F1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2634" y="4591337"/>
            <a:ext cx="3124945" cy="2153502"/>
          </a:xfrm>
          <a:prstGeom prst="rect">
            <a:avLst/>
          </a:prstGeom>
        </p:spPr>
      </p:pic>
      <p:pic>
        <p:nvPicPr>
          <p:cNvPr id="1028" name="Picture 4" descr="http://www.koszalin.pl/sites/default/files/field/image/9.jpg">
            <a:extLst>
              <a:ext uri="{FF2B5EF4-FFF2-40B4-BE49-F238E27FC236}">
                <a16:creationId xmlns:a16="http://schemas.microsoft.com/office/drawing/2014/main" id="{D3316081-6B1F-47F0-9448-EB8293F0BD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987" y="4640228"/>
            <a:ext cx="3026805" cy="2153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rostokąt: zaokrąglone rogi 11">
            <a:extLst>
              <a:ext uri="{FF2B5EF4-FFF2-40B4-BE49-F238E27FC236}">
                <a16:creationId xmlns:a16="http://schemas.microsoft.com/office/drawing/2014/main" id="{76B4940E-FC43-425C-9A8A-E8FF341FA5B1}"/>
              </a:ext>
            </a:extLst>
          </p:cNvPr>
          <p:cNvSpPr/>
          <p:nvPr/>
        </p:nvSpPr>
        <p:spPr>
          <a:xfrm>
            <a:off x="879231" y="1746553"/>
            <a:ext cx="1615537" cy="44856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solidFill>
                  <a:schemeClr val="tx1"/>
                </a:solidFill>
                <a:latin typeface="Calibri" panose="020F0502020204030204" pitchFamily="34" charset="0"/>
              </a:rPr>
              <a:t>Działanie 2.3</a:t>
            </a:r>
          </a:p>
        </p:txBody>
      </p:sp>
      <p:sp>
        <p:nvSpPr>
          <p:cNvPr id="13" name="Prostokąt: zaokrąglone rogi 12">
            <a:extLst>
              <a:ext uri="{FF2B5EF4-FFF2-40B4-BE49-F238E27FC236}">
                <a16:creationId xmlns:a16="http://schemas.microsoft.com/office/drawing/2014/main" id="{46821626-75F5-40B5-BC1B-52628504482F}"/>
              </a:ext>
            </a:extLst>
          </p:cNvPr>
          <p:cNvSpPr/>
          <p:nvPr/>
        </p:nvSpPr>
        <p:spPr>
          <a:xfrm>
            <a:off x="4003669" y="1746554"/>
            <a:ext cx="1777242" cy="448564"/>
          </a:xfrm>
          <a:prstGeom prst="roundRect">
            <a:avLst/>
          </a:prstGeom>
          <a:solidFill>
            <a:srgbClr val="FEDB9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solidFill>
                  <a:srgbClr val="BE6C12"/>
                </a:solidFill>
                <a:latin typeface="Calibri" panose="020F0502020204030204" pitchFamily="34" charset="0"/>
              </a:rPr>
              <a:t>Działanie 1.12</a:t>
            </a:r>
          </a:p>
        </p:txBody>
      </p:sp>
      <p:sp>
        <p:nvSpPr>
          <p:cNvPr id="14" name="Prostokąt: zaokrąglone rogi 13">
            <a:extLst>
              <a:ext uri="{FF2B5EF4-FFF2-40B4-BE49-F238E27FC236}">
                <a16:creationId xmlns:a16="http://schemas.microsoft.com/office/drawing/2014/main" id="{285F18DE-8BA1-408D-AB8D-C5E30EC8C30D}"/>
              </a:ext>
            </a:extLst>
          </p:cNvPr>
          <p:cNvSpPr/>
          <p:nvPr/>
        </p:nvSpPr>
        <p:spPr>
          <a:xfrm>
            <a:off x="6578133" y="1839140"/>
            <a:ext cx="1777242" cy="448564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rPr>
              <a:t>Działanie 5.3</a:t>
            </a:r>
          </a:p>
        </p:txBody>
      </p:sp>
      <p:sp>
        <p:nvSpPr>
          <p:cNvPr id="11" name="Owal 10">
            <a:extLst>
              <a:ext uri="{FF2B5EF4-FFF2-40B4-BE49-F238E27FC236}">
                <a16:creationId xmlns:a16="http://schemas.microsoft.com/office/drawing/2014/main" id="{03314B6D-D188-44F1-9537-6751EE05804F}"/>
              </a:ext>
            </a:extLst>
          </p:cNvPr>
          <p:cNvSpPr/>
          <p:nvPr/>
        </p:nvSpPr>
        <p:spPr>
          <a:xfrm>
            <a:off x="6578133" y="2673011"/>
            <a:ext cx="1923836" cy="7380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rPr>
              <a:t>Kołobrzeg M</a:t>
            </a:r>
          </a:p>
          <a:p>
            <a:pPr algn="ctr"/>
            <a:r>
              <a:rPr lang="pl-PL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</a:rPr>
              <a:t>5 080 376,50 zł</a:t>
            </a:r>
          </a:p>
        </p:txBody>
      </p:sp>
      <p:sp>
        <p:nvSpPr>
          <p:cNvPr id="15" name="Owal 14">
            <a:extLst>
              <a:ext uri="{FF2B5EF4-FFF2-40B4-BE49-F238E27FC236}">
                <a16:creationId xmlns:a16="http://schemas.microsoft.com/office/drawing/2014/main" id="{C63CB3CC-EF16-4A75-A7C3-365B1C2DCF6B}"/>
              </a:ext>
            </a:extLst>
          </p:cNvPr>
          <p:cNvSpPr/>
          <p:nvPr/>
        </p:nvSpPr>
        <p:spPr>
          <a:xfrm>
            <a:off x="4024118" y="2410058"/>
            <a:ext cx="1777241" cy="738027"/>
          </a:xfrm>
          <a:prstGeom prst="ellipse">
            <a:avLst/>
          </a:prstGeom>
          <a:solidFill>
            <a:srgbClr val="FEDB9C"/>
          </a:solidFill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>
                <a:solidFill>
                  <a:srgbClr val="C00000"/>
                </a:solidFill>
                <a:latin typeface="Calibri" panose="020F0502020204030204" pitchFamily="34" charset="0"/>
              </a:rPr>
              <a:t>Białogard  M </a:t>
            </a:r>
          </a:p>
          <a:p>
            <a:pPr algn="ctr"/>
            <a:r>
              <a:rPr lang="pl-PL" sz="1400" dirty="0">
                <a:solidFill>
                  <a:srgbClr val="C00000"/>
                </a:solidFill>
                <a:latin typeface="Calibri" panose="020F0502020204030204" pitchFamily="34" charset="0"/>
              </a:rPr>
              <a:t>637 500 zł</a:t>
            </a:r>
          </a:p>
        </p:txBody>
      </p:sp>
      <p:sp>
        <p:nvSpPr>
          <p:cNvPr id="16" name="Owal 15">
            <a:extLst>
              <a:ext uri="{FF2B5EF4-FFF2-40B4-BE49-F238E27FC236}">
                <a16:creationId xmlns:a16="http://schemas.microsoft.com/office/drawing/2014/main" id="{510C218A-EF58-4A41-AD7B-053D9F919CEC}"/>
              </a:ext>
            </a:extLst>
          </p:cNvPr>
          <p:cNvSpPr/>
          <p:nvPr/>
        </p:nvSpPr>
        <p:spPr>
          <a:xfrm>
            <a:off x="3981119" y="3411037"/>
            <a:ext cx="2031930" cy="738026"/>
          </a:xfrm>
          <a:prstGeom prst="ellipse">
            <a:avLst/>
          </a:prstGeom>
          <a:solidFill>
            <a:srgbClr val="FEDB9C"/>
          </a:solidFill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>
                <a:solidFill>
                  <a:srgbClr val="C00000"/>
                </a:solidFill>
                <a:latin typeface="Calibri" panose="020F0502020204030204" pitchFamily="34" charset="0"/>
              </a:rPr>
              <a:t>Koszalin</a:t>
            </a:r>
          </a:p>
          <a:p>
            <a:pPr algn="ctr"/>
            <a:r>
              <a:rPr lang="pl-PL" sz="1400" dirty="0">
                <a:solidFill>
                  <a:srgbClr val="C00000"/>
                </a:solidFill>
                <a:latin typeface="Calibri" panose="020F0502020204030204" pitchFamily="34" charset="0"/>
              </a:rPr>
              <a:t>12 896 289,88 zł</a:t>
            </a:r>
          </a:p>
        </p:txBody>
      </p:sp>
      <p:sp>
        <p:nvSpPr>
          <p:cNvPr id="17" name="Owal 16">
            <a:extLst>
              <a:ext uri="{FF2B5EF4-FFF2-40B4-BE49-F238E27FC236}">
                <a16:creationId xmlns:a16="http://schemas.microsoft.com/office/drawing/2014/main" id="{D7BC1E94-B67D-4964-8A16-2248105C9E0B}"/>
              </a:ext>
            </a:extLst>
          </p:cNvPr>
          <p:cNvSpPr/>
          <p:nvPr/>
        </p:nvSpPr>
        <p:spPr>
          <a:xfrm>
            <a:off x="35950" y="2363508"/>
            <a:ext cx="1841810" cy="59587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Kołobrzeg M</a:t>
            </a:r>
          </a:p>
          <a:p>
            <a:pPr algn="ctr"/>
            <a:r>
              <a:rPr lang="pl-PL" sz="14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6 187 616,64 zł</a:t>
            </a:r>
          </a:p>
        </p:txBody>
      </p:sp>
      <p:sp>
        <p:nvSpPr>
          <p:cNvPr id="18" name="Owal 17">
            <a:extLst>
              <a:ext uri="{FF2B5EF4-FFF2-40B4-BE49-F238E27FC236}">
                <a16:creationId xmlns:a16="http://schemas.microsoft.com/office/drawing/2014/main" id="{F8A4D610-17B6-4E4B-BA59-063708B94865}"/>
              </a:ext>
            </a:extLst>
          </p:cNvPr>
          <p:cNvSpPr/>
          <p:nvPr/>
        </p:nvSpPr>
        <p:spPr>
          <a:xfrm>
            <a:off x="67589" y="3157816"/>
            <a:ext cx="1809397" cy="636655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Koszalin</a:t>
            </a:r>
          </a:p>
          <a:p>
            <a:pPr algn="ctr"/>
            <a:r>
              <a:rPr lang="pl-PL" sz="14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4 098 776,50 zł </a:t>
            </a:r>
          </a:p>
        </p:txBody>
      </p:sp>
      <p:sp>
        <p:nvSpPr>
          <p:cNvPr id="19" name="Owal 18">
            <a:extLst>
              <a:ext uri="{FF2B5EF4-FFF2-40B4-BE49-F238E27FC236}">
                <a16:creationId xmlns:a16="http://schemas.microsoft.com/office/drawing/2014/main" id="{394A2E3C-BC46-4C43-8EEA-04F532A3751B}"/>
              </a:ext>
            </a:extLst>
          </p:cNvPr>
          <p:cNvSpPr/>
          <p:nvPr/>
        </p:nvSpPr>
        <p:spPr>
          <a:xfrm>
            <a:off x="2022142" y="3151156"/>
            <a:ext cx="1813821" cy="68754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Polanów</a:t>
            </a:r>
          </a:p>
          <a:p>
            <a:pPr algn="ctr"/>
            <a:r>
              <a:rPr lang="pl-PL" sz="14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2 315 505,04 zł</a:t>
            </a:r>
          </a:p>
        </p:txBody>
      </p:sp>
      <p:sp>
        <p:nvSpPr>
          <p:cNvPr id="20" name="Owal 19">
            <a:extLst>
              <a:ext uri="{FF2B5EF4-FFF2-40B4-BE49-F238E27FC236}">
                <a16:creationId xmlns:a16="http://schemas.microsoft.com/office/drawing/2014/main" id="{87916FBD-4FC0-488D-88E7-D6026C973B45}"/>
              </a:ext>
            </a:extLst>
          </p:cNvPr>
          <p:cNvSpPr/>
          <p:nvPr/>
        </p:nvSpPr>
        <p:spPr>
          <a:xfrm>
            <a:off x="1952271" y="4006129"/>
            <a:ext cx="1809398" cy="66409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Tychowo</a:t>
            </a:r>
          </a:p>
          <a:p>
            <a:pPr algn="ctr"/>
            <a:r>
              <a:rPr lang="pl-PL" sz="14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816 135,78 zł </a:t>
            </a:r>
          </a:p>
        </p:txBody>
      </p:sp>
      <p:sp>
        <p:nvSpPr>
          <p:cNvPr id="21" name="Owal 20">
            <a:extLst>
              <a:ext uri="{FF2B5EF4-FFF2-40B4-BE49-F238E27FC236}">
                <a16:creationId xmlns:a16="http://schemas.microsoft.com/office/drawing/2014/main" id="{71D6CFB2-3723-42B2-BF00-3BCFE23EB6B0}"/>
              </a:ext>
            </a:extLst>
          </p:cNvPr>
          <p:cNvSpPr/>
          <p:nvPr/>
        </p:nvSpPr>
        <p:spPr>
          <a:xfrm>
            <a:off x="2002166" y="2337910"/>
            <a:ext cx="1813821" cy="66409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Sianów</a:t>
            </a:r>
          </a:p>
          <a:p>
            <a:pPr algn="ctr"/>
            <a:r>
              <a:rPr lang="pl-PL" sz="14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4 006 631,59 zł</a:t>
            </a:r>
          </a:p>
        </p:txBody>
      </p:sp>
      <p:sp>
        <p:nvSpPr>
          <p:cNvPr id="22" name="Owal 21">
            <a:extLst>
              <a:ext uri="{FF2B5EF4-FFF2-40B4-BE49-F238E27FC236}">
                <a16:creationId xmlns:a16="http://schemas.microsoft.com/office/drawing/2014/main" id="{91DE8413-2FC6-4416-B7F9-0154B3885CD2}"/>
              </a:ext>
            </a:extLst>
          </p:cNvPr>
          <p:cNvSpPr/>
          <p:nvPr/>
        </p:nvSpPr>
        <p:spPr>
          <a:xfrm>
            <a:off x="185593" y="4696310"/>
            <a:ext cx="1583617" cy="73992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Mielno</a:t>
            </a:r>
          </a:p>
          <a:p>
            <a:pPr algn="ctr"/>
            <a:r>
              <a:rPr lang="pl-PL" sz="14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1 859 433 zł</a:t>
            </a:r>
            <a:r>
              <a:rPr lang="pl-PL" sz="16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</a:p>
        </p:txBody>
      </p:sp>
      <p:sp>
        <p:nvSpPr>
          <p:cNvPr id="23" name="Owal 22">
            <a:extLst>
              <a:ext uri="{FF2B5EF4-FFF2-40B4-BE49-F238E27FC236}">
                <a16:creationId xmlns:a16="http://schemas.microsoft.com/office/drawing/2014/main" id="{4297F73E-9294-4B77-8A1E-5588E897E11E}"/>
              </a:ext>
            </a:extLst>
          </p:cNvPr>
          <p:cNvSpPr/>
          <p:nvPr/>
        </p:nvSpPr>
        <p:spPr>
          <a:xfrm>
            <a:off x="977402" y="5716979"/>
            <a:ext cx="1688450" cy="66208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Gościno</a:t>
            </a:r>
          </a:p>
          <a:p>
            <a:pPr algn="ctr"/>
            <a:r>
              <a:rPr lang="pl-PL" sz="14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1 961 650 zł </a:t>
            </a:r>
          </a:p>
        </p:txBody>
      </p:sp>
      <p:sp>
        <p:nvSpPr>
          <p:cNvPr id="25" name="Owal 24">
            <a:extLst>
              <a:ext uri="{FF2B5EF4-FFF2-40B4-BE49-F238E27FC236}">
                <a16:creationId xmlns:a16="http://schemas.microsoft.com/office/drawing/2014/main" id="{9E67AF3F-1BFD-42AD-B59B-EA554754FB61}"/>
              </a:ext>
            </a:extLst>
          </p:cNvPr>
          <p:cNvSpPr/>
          <p:nvPr/>
        </p:nvSpPr>
        <p:spPr>
          <a:xfrm>
            <a:off x="81281" y="3913341"/>
            <a:ext cx="1688450" cy="66409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Białogard M</a:t>
            </a:r>
          </a:p>
          <a:p>
            <a:pPr algn="ctr"/>
            <a:r>
              <a:rPr lang="pl-PL" sz="14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4 548 180 zł</a:t>
            </a:r>
          </a:p>
        </p:txBody>
      </p:sp>
      <p:sp>
        <p:nvSpPr>
          <p:cNvPr id="26" name="Owal 25">
            <a:extLst>
              <a:ext uri="{FF2B5EF4-FFF2-40B4-BE49-F238E27FC236}">
                <a16:creationId xmlns:a16="http://schemas.microsoft.com/office/drawing/2014/main" id="{7903376C-BC16-4E74-B829-03DCE38B090E}"/>
              </a:ext>
            </a:extLst>
          </p:cNvPr>
          <p:cNvSpPr/>
          <p:nvPr/>
        </p:nvSpPr>
        <p:spPr>
          <a:xfrm>
            <a:off x="1976697" y="4777246"/>
            <a:ext cx="1688450" cy="73992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Koszalin</a:t>
            </a:r>
          </a:p>
          <a:p>
            <a:pPr algn="ctr"/>
            <a:r>
              <a:rPr lang="pl-PL" sz="14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11 215 750 zł </a:t>
            </a: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537C7CF8-F004-4FF8-BFF4-54EC2A7E063B}"/>
              </a:ext>
            </a:extLst>
          </p:cNvPr>
          <p:cNvSpPr/>
          <p:nvPr/>
        </p:nvSpPr>
        <p:spPr>
          <a:xfrm>
            <a:off x="2820922" y="-6187"/>
            <a:ext cx="4530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pl-PL" sz="2800" u="sng" dirty="0">
                <a:solidFill>
                  <a:srgbClr val="0070C0"/>
                </a:solidFill>
                <a:latin typeface="Calibri" panose="020F0502020204030204" pitchFamily="34" charset="0"/>
              </a:rPr>
              <a:t>Realizacja Strategii ZIT KKBOF </a:t>
            </a:r>
          </a:p>
        </p:txBody>
      </p:sp>
    </p:spTree>
    <p:extLst>
      <p:ext uri="{BB962C8B-B14F-4D97-AF65-F5344CB8AC3E}">
        <p14:creationId xmlns:p14="http://schemas.microsoft.com/office/powerpoint/2010/main" val="36894342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le tekstowe 5">
            <a:extLst>
              <a:ext uri="{FF2B5EF4-FFF2-40B4-BE49-F238E27FC236}">
                <a16:creationId xmlns:a16="http://schemas.microsoft.com/office/drawing/2014/main" id="{291AE051-E4F8-4DB1-B152-9448317A3A27}"/>
              </a:ext>
            </a:extLst>
          </p:cNvPr>
          <p:cNvSpPr txBox="1"/>
          <p:nvPr/>
        </p:nvSpPr>
        <p:spPr>
          <a:xfrm>
            <a:off x="2453096" y="616091"/>
            <a:ext cx="5605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</a:rPr>
              <a:t>Realizacja wskaźników – Działanie 5.3 i 1.12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1A48D458-DC8E-44B3-91B7-909F379D5B3A}"/>
              </a:ext>
            </a:extLst>
          </p:cNvPr>
          <p:cNvSpPr txBox="1"/>
          <p:nvPr/>
        </p:nvSpPr>
        <p:spPr>
          <a:xfrm>
            <a:off x="6644640" y="6183085"/>
            <a:ext cx="10751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/>
            <a:endParaRPr lang="pl-PL" sz="1100" kern="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" name="Prostokąt 1">
            <a:extLst>
              <a:ext uri="{FF2B5EF4-FFF2-40B4-BE49-F238E27FC236}">
                <a16:creationId xmlns:a16="http://schemas.microsoft.com/office/drawing/2014/main" id="{B0CB3A9F-EC25-4B3B-9A98-8E2C181FB6D3}"/>
              </a:ext>
            </a:extLst>
          </p:cNvPr>
          <p:cNvSpPr/>
          <p:nvPr/>
        </p:nvSpPr>
        <p:spPr>
          <a:xfrm>
            <a:off x="3097147" y="-18425"/>
            <a:ext cx="4530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pl-PL" sz="2800" u="sng" dirty="0">
                <a:solidFill>
                  <a:srgbClr val="0070C0"/>
                </a:solidFill>
                <a:latin typeface="Calibri" panose="020F0502020204030204" pitchFamily="34" charset="0"/>
              </a:rPr>
              <a:t>Realizacja Strategii ZIT KKBOF </a:t>
            </a:r>
          </a:p>
        </p:txBody>
      </p:sp>
      <p:graphicFrame>
        <p:nvGraphicFramePr>
          <p:cNvPr id="12" name="Wykres 11">
            <a:extLst>
              <a:ext uri="{FF2B5EF4-FFF2-40B4-BE49-F238E27FC236}">
                <a16:creationId xmlns:a16="http://schemas.microsoft.com/office/drawing/2014/main" id="{6FA2A29F-F0F7-4722-BFDF-DFCA186D76E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4710059"/>
              </p:ext>
            </p:extLst>
          </p:nvPr>
        </p:nvGraphicFramePr>
        <p:xfrm>
          <a:off x="512762" y="1257300"/>
          <a:ext cx="8524875" cy="5600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4" name="Łącznik prosty 3">
            <a:extLst>
              <a:ext uri="{FF2B5EF4-FFF2-40B4-BE49-F238E27FC236}">
                <a16:creationId xmlns:a16="http://schemas.microsoft.com/office/drawing/2014/main" id="{059817D0-F784-4077-8A9D-2114FC700ACD}"/>
              </a:ext>
            </a:extLst>
          </p:cNvPr>
          <p:cNvCxnSpPr>
            <a:cxnSpLocks/>
          </p:cNvCxnSpPr>
          <p:nvPr/>
        </p:nvCxnSpPr>
        <p:spPr>
          <a:xfrm>
            <a:off x="1853656" y="4937760"/>
            <a:ext cx="6965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Łącznik prosty 7">
            <a:extLst>
              <a:ext uri="{FF2B5EF4-FFF2-40B4-BE49-F238E27FC236}">
                <a16:creationId xmlns:a16="http://schemas.microsoft.com/office/drawing/2014/main" id="{3A73DCA4-386D-4120-B3E5-F06BF28478F1}"/>
              </a:ext>
            </a:extLst>
          </p:cNvPr>
          <p:cNvCxnSpPr/>
          <p:nvPr/>
        </p:nvCxnSpPr>
        <p:spPr>
          <a:xfrm>
            <a:off x="3657600" y="4937760"/>
            <a:ext cx="56896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51083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4CD5144A-5A4D-4E9B-A542-F9C680C12390}"/>
              </a:ext>
            </a:extLst>
          </p:cNvPr>
          <p:cNvSpPr/>
          <p:nvPr/>
        </p:nvSpPr>
        <p:spPr>
          <a:xfrm>
            <a:off x="3078097" y="112426"/>
            <a:ext cx="4530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pl-PL" sz="2800" u="sng" dirty="0">
                <a:solidFill>
                  <a:srgbClr val="0070C0"/>
                </a:solidFill>
                <a:latin typeface="Calibri" panose="020F0502020204030204" pitchFamily="34" charset="0"/>
              </a:rPr>
              <a:t>Realizacja Strategii ZIT KKBOF 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686AE3FF-AE90-4724-B722-A91ADCFC352A}"/>
              </a:ext>
            </a:extLst>
          </p:cNvPr>
          <p:cNvSpPr/>
          <p:nvPr/>
        </p:nvSpPr>
        <p:spPr>
          <a:xfrm>
            <a:off x="2845636" y="776288"/>
            <a:ext cx="48433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2400" dirty="0">
                <a:solidFill>
                  <a:srgbClr val="2E83C3">
                    <a:lumMod val="50000"/>
                  </a:srgbClr>
                </a:solidFill>
                <a:latin typeface="Calibri" panose="020F0502020204030204" pitchFamily="34" charset="0"/>
              </a:rPr>
              <a:t>Realizacja wskaźników – Działanie 2.3</a:t>
            </a:r>
            <a:endParaRPr lang="pl-PL" dirty="0"/>
          </a:p>
        </p:txBody>
      </p:sp>
      <p:graphicFrame>
        <p:nvGraphicFramePr>
          <p:cNvPr id="6" name="Wykres 5">
            <a:extLst>
              <a:ext uri="{FF2B5EF4-FFF2-40B4-BE49-F238E27FC236}">
                <a16:creationId xmlns:a16="http://schemas.microsoft.com/office/drawing/2014/main" id="{6FA2A29F-F0F7-4722-BFDF-DFCA186D76E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7009272"/>
              </p:ext>
            </p:extLst>
          </p:nvPr>
        </p:nvGraphicFramePr>
        <p:xfrm>
          <a:off x="487681" y="1237953"/>
          <a:ext cx="8973774" cy="55076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589944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5A12D12E-0F81-4BA2-956B-8BB955514F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343869"/>
              </p:ext>
            </p:extLst>
          </p:nvPr>
        </p:nvGraphicFramePr>
        <p:xfrm>
          <a:off x="213360" y="1168010"/>
          <a:ext cx="9225915" cy="2205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1360">
                  <a:extLst>
                    <a:ext uri="{9D8B030D-6E8A-4147-A177-3AD203B41FA5}">
                      <a16:colId xmlns:a16="http://schemas.microsoft.com/office/drawing/2014/main" val="1850665673"/>
                    </a:ext>
                  </a:extLst>
                </a:gridCol>
                <a:gridCol w="860707">
                  <a:extLst>
                    <a:ext uri="{9D8B030D-6E8A-4147-A177-3AD203B41FA5}">
                      <a16:colId xmlns:a16="http://schemas.microsoft.com/office/drawing/2014/main" val="3475783586"/>
                    </a:ext>
                  </a:extLst>
                </a:gridCol>
                <a:gridCol w="805097">
                  <a:extLst>
                    <a:ext uri="{9D8B030D-6E8A-4147-A177-3AD203B41FA5}">
                      <a16:colId xmlns:a16="http://schemas.microsoft.com/office/drawing/2014/main" val="1724802386"/>
                    </a:ext>
                  </a:extLst>
                </a:gridCol>
                <a:gridCol w="993302">
                  <a:extLst>
                    <a:ext uri="{9D8B030D-6E8A-4147-A177-3AD203B41FA5}">
                      <a16:colId xmlns:a16="http://schemas.microsoft.com/office/drawing/2014/main" val="3787532107"/>
                    </a:ext>
                  </a:extLst>
                </a:gridCol>
                <a:gridCol w="1097859">
                  <a:extLst>
                    <a:ext uri="{9D8B030D-6E8A-4147-A177-3AD203B41FA5}">
                      <a16:colId xmlns:a16="http://schemas.microsoft.com/office/drawing/2014/main" val="1065147636"/>
                    </a:ext>
                  </a:extLst>
                </a:gridCol>
                <a:gridCol w="1244241">
                  <a:extLst>
                    <a:ext uri="{9D8B030D-6E8A-4147-A177-3AD203B41FA5}">
                      <a16:colId xmlns:a16="http://schemas.microsoft.com/office/drawing/2014/main" val="3359955960"/>
                    </a:ext>
                  </a:extLst>
                </a:gridCol>
                <a:gridCol w="1223329">
                  <a:extLst>
                    <a:ext uri="{9D8B030D-6E8A-4147-A177-3AD203B41FA5}">
                      <a16:colId xmlns:a16="http://schemas.microsoft.com/office/drawing/2014/main" val="2482701578"/>
                    </a:ext>
                  </a:extLst>
                </a:gridCol>
                <a:gridCol w="1139683">
                  <a:extLst>
                    <a:ext uri="{9D8B030D-6E8A-4147-A177-3AD203B41FA5}">
                      <a16:colId xmlns:a16="http://schemas.microsoft.com/office/drawing/2014/main" val="3828326395"/>
                    </a:ext>
                  </a:extLst>
                </a:gridCol>
                <a:gridCol w="1140337">
                  <a:extLst>
                    <a:ext uri="{9D8B030D-6E8A-4147-A177-3AD203B41FA5}">
                      <a16:colId xmlns:a16="http://schemas.microsoft.com/office/drawing/2014/main" val="3328935296"/>
                    </a:ext>
                  </a:extLst>
                </a:gridCol>
              </a:tblGrid>
              <a:tr h="803628">
                <a:tc>
                  <a:txBody>
                    <a:bodyPr/>
                    <a:lstStyle/>
                    <a:p>
                      <a:pPr marL="0" indent="0" algn="l" defTabSz="714375">
                        <a:tabLst/>
                      </a:pPr>
                      <a:r>
                        <a:rPr lang="pl-PL" sz="900" dirty="0"/>
                        <a:t>Działanie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900" dirty="0"/>
                        <a:t>Czas naboru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900" dirty="0"/>
                        <a:t>Ilość złożonych wniosków 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Liczba wnioskodawców, którym przyznano dofinansowanie</a:t>
                      </a: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Liczba wnioskodawców którzy zrezygnowali z realizacji projektu </a:t>
                      </a: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Wartość przyznanego dofinansowania*</a:t>
                      </a:r>
                    </a:p>
                    <a:p>
                      <a:endParaRPr lang="pl-PL" sz="9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Alokacja na Działanie*</a:t>
                      </a:r>
                    </a:p>
                    <a:p>
                      <a:endParaRPr lang="pl-PL" sz="9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Niewykorzystane środki *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%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900" dirty="0"/>
                        <a:t>niewykorzystanej alokacji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5692334"/>
                  </a:ext>
                </a:extLst>
              </a:tr>
              <a:tr h="382034">
                <a:tc>
                  <a:txBody>
                    <a:bodyPr/>
                    <a:lstStyle/>
                    <a:p>
                      <a:r>
                        <a:rPr lang="pl-PL" dirty="0"/>
                        <a:t>1.8</a:t>
                      </a:r>
                    </a:p>
                  </a:txBody>
                  <a:tcPr>
                    <a:solidFill>
                      <a:srgbClr val="FBF5D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0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02.03.2017-05.05.2017</a:t>
                      </a:r>
                      <a:endParaRPr lang="pl-PL" sz="1000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BF5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38</a:t>
                      </a:r>
                    </a:p>
                  </a:txBody>
                  <a:tcPr>
                    <a:solidFill>
                      <a:srgbClr val="FBF5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19</a:t>
                      </a:r>
                    </a:p>
                  </a:txBody>
                  <a:tcPr>
                    <a:solidFill>
                      <a:srgbClr val="FBF5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0</a:t>
                      </a:r>
                    </a:p>
                  </a:txBody>
                  <a:tcPr>
                    <a:solidFill>
                      <a:srgbClr val="FBF5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12 206 937,19</a:t>
                      </a:r>
                      <a:endParaRPr lang="pl-PL" sz="1200" dirty="0"/>
                    </a:p>
                  </a:txBody>
                  <a:tcPr>
                    <a:solidFill>
                      <a:srgbClr val="FBF5D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dirty="0"/>
                        <a:t>19 000 000,00</a:t>
                      </a:r>
                    </a:p>
                  </a:txBody>
                  <a:tcPr>
                    <a:solidFill>
                      <a:srgbClr val="FBF5D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6 793 062,81</a:t>
                      </a:r>
                      <a:endParaRPr lang="pl-PL" sz="1200" dirty="0"/>
                    </a:p>
                  </a:txBody>
                  <a:tcPr>
                    <a:solidFill>
                      <a:srgbClr val="FBF5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/>
                        <a:t>36,75%</a:t>
                      </a:r>
                    </a:p>
                  </a:txBody>
                  <a:tcPr>
                    <a:solidFill>
                      <a:srgbClr val="FBF5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5127631"/>
                  </a:ext>
                </a:extLst>
              </a:tr>
              <a:tr h="440809">
                <a:tc>
                  <a:txBody>
                    <a:bodyPr/>
                    <a:lstStyle/>
                    <a:p>
                      <a:r>
                        <a:rPr lang="pl-PL" dirty="0"/>
                        <a:t>8.4</a:t>
                      </a:r>
                    </a:p>
                  </a:txBody>
                  <a:tcPr>
                    <a:solidFill>
                      <a:srgbClr val="FEDB9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0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30.09.2016-30.11.2016</a:t>
                      </a:r>
                      <a:endParaRPr lang="pl-PL" sz="1000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EDB9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18</a:t>
                      </a:r>
                    </a:p>
                  </a:txBody>
                  <a:tcPr>
                    <a:solidFill>
                      <a:srgbClr val="FEDB9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11</a:t>
                      </a:r>
                    </a:p>
                  </a:txBody>
                  <a:tcPr>
                    <a:solidFill>
                      <a:srgbClr val="FEDB9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1</a:t>
                      </a:r>
                    </a:p>
                  </a:txBody>
                  <a:tcPr>
                    <a:solidFill>
                      <a:srgbClr val="FEDB9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13 046 048,13</a:t>
                      </a:r>
                    </a:p>
                    <a:p>
                      <a:pPr algn="ctr"/>
                      <a:endParaRPr lang="pl-PL" sz="1200" dirty="0"/>
                    </a:p>
                  </a:txBody>
                  <a:tcPr>
                    <a:solidFill>
                      <a:srgbClr val="FEDB9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16 809 411,76</a:t>
                      </a:r>
                      <a:endParaRPr lang="pl-PL" sz="1200" dirty="0"/>
                    </a:p>
                  </a:txBody>
                  <a:tcPr>
                    <a:solidFill>
                      <a:srgbClr val="FEDB9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3 763 363,63</a:t>
                      </a:r>
                    </a:p>
                  </a:txBody>
                  <a:tcPr>
                    <a:solidFill>
                      <a:srgbClr val="FEDB9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22,39%</a:t>
                      </a:r>
                    </a:p>
                  </a:txBody>
                  <a:tcPr>
                    <a:solidFill>
                      <a:srgbClr val="FEDB9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8432495"/>
                  </a:ext>
                </a:extLst>
              </a:tr>
              <a:tr h="528971">
                <a:tc>
                  <a:txBody>
                    <a:bodyPr/>
                    <a:lstStyle/>
                    <a:p>
                      <a:r>
                        <a:rPr lang="pl-PL" dirty="0"/>
                        <a:t>8.8</a:t>
                      </a:r>
                    </a:p>
                  </a:txBody>
                  <a:tcPr>
                    <a:solidFill>
                      <a:srgbClr val="FBF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30.09.2016-30.11.2016</a:t>
                      </a:r>
                      <a:endParaRPr lang="pl-PL" sz="1000" dirty="0">
                        <a:latin typeface="Calibri" panose="020F0502020204030204" pitchFamily="34" charset="0"/>
                      </a:endParaRPr>
                    </a:p>
                    <a:p>
                      <a:endParaRPr lang="pl-PL" sz="1000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BF5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8</a:t>
                      </a:r>
                    </a:p>
                  </a:txBody>
                  <a:tcPr>
                    <a:solidFill>
                      <a:srgbClr val="FBF5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6</a:t>
                      </a:r>
                    </a:p>
                  </a:txBody>
                  <a:tcPr>
                    <a:solidFill>
                      <a:srgbClr val="FBF5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400" dirty="0"/>
                        <a:t>1</a:t>
                      </a:r>
                    </a:p>
                  </a:txBody>
                  <a:tcPr>
                    <a:solidFill>
                      <a:srgbClr val="FBF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5 468 871,50</a:t>
                      </a:r>
                    </a:p>
                    <a:p>
                      <a:pPr algn="ctr"/>
                      <a:endParaRPr lang="pl-PL" sz="1200" dirty="0"/>
                    </a:p>
                  </a:txBody>
                  <a:tcPr>
                    <a:solidFill>
                      <a:srgbClr val="FBF5D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8 404 705,88</a:t>
                      </a:r>
                      <a:endParaRPr lang="pl-PL" sz="1200" dirty="0"/>
                    </a:p>
                  </a:txBody>
                  <a:tcPr>
                    <a:solidFill>
                      <a:srgbClr val="FBF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2 935 834,38</a:t>
                      </a:r>
                    </a:p>
                  </a:txBody>
                  <a:tcPr>
                    <a:solidFill>
                      <a:srgbClr val="FBF5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34,93%</a:t>
                      </a:r>
                    </a:p>
                  </a:txBody>
                  <a:tcPr>
                    <a:solidFill>
                      <a:srgbClr val="FBF5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6459307"/>
                  </a:ext>
                </a:extLst>
              </a:tr>
            </a:tbl>
          </a:graphicData>
        </a:graphic>
      </p:graphicFrame>
      <p:sp>
        <p:nvSpPr>
          <p:cNvPr id="3" name="Prostokąt 2">
            <a:extLst>
              <a:ext uri="{FF2B5EF4-FFF2-40B4-BE49-F238E27FC236}">
                <a16:creationId xmlns:a16="http://schemas.microsoft.com/office/drawing/2014/main" id="{C127775F-8EA8-4D7F-8D3C-A735613916B4}"/>
              </a:ext>
            </a:extLst>
          </p:cNvPr>
          <p:cNvSpPr/>
          <p:nvPr/>
        </p:nvSpPr>
        <p:spPr>
          <a:xfrm>
            <a:off x="4023137" y="798677"/>
            <a:ext cx="22733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l-PL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</a:rPr>
              <a:t>Działania konkursowe</a:t>
            </a:r>
          </a:p>
        </p:txBody>
      </p:sp>
      <p:graphicFrame>
        <p:nvGraphicFramePr>
          <p:cNvPr id="4" name="Wykres 3">
            <a:extLst>
              <a:ext uri="{FF2B5EF4-FFF2-40B4-BE49-F238E27FC236}">
                <a16:creationId xmlns:a16="http://schemas.microsoft.com/office/drawing/2014/main" id="{2DAA13C8-B843-4D07-8AA0-3896BC33FC4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4126065"/>
              </p:ext>
            </p:extLst>
          </p:nvPr>
        </p:nvGraphicFramePr>
        <p:xfrm>
          <a:off x="1329563" y="3901439"/>
          <a:ext cx="4966953" cy="2818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Prostokąt 4">
            <a:extLst>
              <a:ext uri="{FF2B5EF4-FFF2-40B4-BE49-F238E27FC236}">
                <a16:creationId xmlns:a16="http://schemas.microsoft.com/office/drawing/2014/main" id="{174925C1-5FDE-47D7-9327-D096955F86D8}"/>
              </a:ext>
            </a:extLst>
          </p:cNvPr>
          <p:cNvSpPr/>
          <p:nvPr/>
        </p:nvSpPr>
        <p:spPr>
          <a:xfrm>
            <a:off x="3268597" y="66801"/>
            <a:ext cx="4530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pl-PL" sz="2800" u="sng" dirty="0">
                <a:solidFill>
                  <a:srgbClr val="0070C0"/>
                </a:solidFill>
                <a:latin typeface="Calibri" panose="020F0502020204030204" pitchFamily="34" charset="0"/>
              </a:rPr>
              <a:t>Realizacja Strategii ZIT KKBOF 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C9769BB7-EA91-4942-81FA-0AE48DB0A433}"/>
              </a:ext>
            </a:extLst>
          </p:cNvPr>
          <p:cNvSpPr txBox="1"/>
          <p:nvPr/>
        </p:nvSpPr>
        <p:spPr>
          <a:xfrm>
            <a:off x="213360" y="3459870"/>
            <a:ext cx="49464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>
                <a:latin typeface="Calibri" panose="020F0502020204030204" pitchFamily="34" charset="0"/>
              </a:rPr>
              <a:t>*Kurs euro zgodny  z wartością przyjętą w dokumentacji konkursowej dla danego naboru</a:t>
            </a:r>
          </a:p>
        </p:txBody>
      </p:sp>
    </p:spTree>
    <p:extLst>
      <p:ext uri="{BB962C8B-B14F-4D97-AF65-F5344CB8AC3E}">
        <p14:creationId xmlns:p14="http://schemas.microsoft.com/office/powerpoint/2010/main" val="186720123"/>
      </p:ext>
    </p:extLst>
  </p:cSld>
  <p:clrMapOvr>
    <a:masterClrMapping/>
  </p:clrMapOvr>
</p:sld>
</file>

<file path=ppt/theme/theme1.xml><?xml version="1.0" encoding="utf-8"?>
<a:theme xmlns:a="http://schemas.openxmlformats.org/drawingml/2006/main" name="Faseta">
  <a:themeElements>
    <a:clrScheme name="Fas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s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eon">
    <a:dk1>
      <a:srgbClr val="000000"/>
    </a:dk1>
    <a:lt1>
      <a:sysClr val="window" lastClr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  <a:fontScheme name="Pakiet 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Pakiet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Pakiet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Pakiet 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Pakiet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Pakiet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Pakiet 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Pakiet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Pakiet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Pakiet 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Pakiet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Pakiet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Pakiet 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Pakiet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Pakiet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Pakiet 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Pakiet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Neon">
    <a:dk1>
      <a:srgbClr val="000000"/>
    </a:dk1>
    <a:lt1>
      <a:sysClr val="window" lastClr="FFFFFF"/>
    </a:lt1>
    <a:dk2>
      <a:srgbClr val="5E5E5E"/>
    </a:dk2>
    <a:lt2>
      <a:srgbClr val="DDDDDD"/>
    </a:lt2>
    <a:accent1>
      <a:srgbClr val="418AB3"/>
    </a:accent1>
    <a:accent2>
      <a:srgbClr val="A6B727"/>
    </a:accent2>
    <a:accent3>
      <a:srgbClr val="F69200"/>
    </a:accent3>
    <a:accent4>
      <a:srgbClr val="838383"/>
    </a:accent4>
    <a:accent5>
      <a:srgbClr val="FEC306"/>
    </a:accent5>
    <a:accent6>
      <a:srgbClr val="DF5327"/>
    </a:accent6>
    <a:hlink>
      <a:srgbClr val="F59E00"/>
    </a:hlink>
    <a:folHlink>
      <a:srgbClr val="B2B2B2"/>
    </a:folHlink>
  </a:clrScheme>
  <a:fontScheme name="Pakiet 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Pakiet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Pakiet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Pakiet 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Pakiet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Pakiet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Pakiet 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Pakiet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6848</TotalTime>
  <Words>1058</Words>
  <Application>Microsoft Office PowerPoint</Application>
  <PresentationFormat>Panoramiczny</PresentationFormat>
  <Paragraphs>351</Paragraphs>
  <Slides>23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23</vt:i4>
      </vt:variant>
    </vt:vector>
  </HeadingPairs>
  <TitlesOfParts>
    <vt:vector size="31" baseType="lpstr">
      <vt:lpstr>Arial</vt:lpstr>
      <vt:lpstr>Calibri</vt:lpstr>
      <vt:lpstr>Segoe Script</vt:lpstr>
      <vt:lpstr>Times New Roman</vt:lpstr>
      <vt:lpstr>Trebuchet MS</vt:lpstr>
      <vt:lpstr>Wingdings</vt:lpstr>
      <vt:lpstr>Wingdings 3</vt:lpstr>
      <vt:lpstr>Faseta</vt:lpstr>
      <vt:lpstr>       ZINTEGROWANE INWESTYCJE TERYTORIALNE   KOSZALIŃSKO-KOŁOBRZESKO-BIAŁOGARDZKI OBSZAR FUNKCJONALNY  REALIZACJA STRATEGII ZIT KKBOF  (stan na 30 listopada 2017 r.)  Koszalin, 1 grudnia 2017 r. </vt:lpstr>
      <vt:lpstr>Prezentacja programu PowerPoint</vt:lpstr>
      <vt:lpstr>Prezentacja programu PowerPoint</vt:lpstr>
      <vt:lpstr>Prezentacja programu PowerPoint</vt:lpstr>
      <vt:lpstr>Prezentacja programu PowerPoint</vt:lpstr>
      <vt:lpstr>Umowy o dofinansowanie - projekty pozakonkursowe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Dofinansowanie EFS w ramach działania 8.4  13 046 048,13 zł 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  Szkolenia  </vt:lpstr>
      <vt:lpstr>Prezentacja programu PowerPoint</vt:lpstr>
      <vt:lpstr>Kontrole i audyty 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SZCZEGÓŁOWY OPIS OSI PRIORYTETOWYCH REGIONALNEGO PROGRAMU OPERACYJNEGO WOJEWÓDZTWA ZACHODNIOPOMORSKIEGO 2014-2020   OŚ Priorytetowa: I GOSPODARKA, INNOWACJE, NOWOCZESNE TECHNOLOGIE</dc:title>
  <dc:creator>Office ZIT-UMK</dc:creator>
  <cp:lastModifiedBy>Aleksandra Kosowicz</cp:lastModifiedBy>
  <cp:revision>694</cp:revision>
  <cp:lastPrinted>2017-11-30T12:43:34Z</cp:lastPrinted>
  <dcterms:created xsi:type="dcterms:W3CDTF">2016-06-06T10:13:58Z</dcterms:created>
  <dcterms:modified xsi:type="dcterms:W3CDTF">2017-12-04T11:06:38Z</dcterms:modified>
</cp:coreProperties>
</file>